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9"/>
  </p:handoutMasterIdLst>
  <p:sldIdLst>
    <p:sldId id="710" r:id="rId3"/>
    <p:sldId id="762" r:id="rId5"/>
    <p:sldId id="763" r:id="rId6"/>
    <p:sldId id="802" r:id="rId7"/>
    <p:sldId id="820" r:id="rId8"/>
    <p:sldId id="789" r:id="rId9"/>
    <p:sldId id="790" r:id="rId10"/>
    <p:sldId id="824" r:id="rId11"/>
    <p:sldId id="827" r:id="rId12"/>
    <p:sldId id="829" r:id="rId13"/>
    <p:sldId id="825" r:id="rId14"/>
    <p:sldId id="826" r:id="rId15"/>
    <p:sldId id="828" r:id="rId16"/>
    <p:sldId id="823" r:id="rId17"/>
    <p:sldId id="844" r:id="rId18"/>
    <p:sldId id="788" r:id="rId19"/>
    <p:sldId id="831" r:id="rId20"/>
    <p:sldId id="833" r:id="rId21"/>
    <p:sldId id="830" r:id="rId22"/>
    <p:sldId id="793" r:id="rId23"/>
    <p:sldId id="822" r:id="rId24"/>
    <p:sldId id="821" r:id="rId25"/>
    <p:sldId id="796" r:id="rId26"/>
    <p:sldId id="801" r:id="rId27"/>
    <p:sldId id="777" r:id="rId28"/>
  </p:sldIdLst>
  <p:sldSz cx="9144000" cy="5143500" type="screen16x9"/>
  <p:notesSz cx="6858000" cy="9144000"/>
  <p:custDataLst>
    <p:tags r:id="rId3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922" userDrawn="1">
          <p15:clr>
            <a:srgbClr val="A4A3A4"/>
          </p15:clr>
        </p15:guide>
        <p15:guide id="3" orient="horz" pos="3180" userDrawn="1">
          <p15:clr>
            <a:srgbClr val="A4A3A4"/>
          </p15:clr>
        </p15:guide>
        <p15:guide id="8" orient="horz" pos="2898" userDrawn="1">
          <p15:clr>
            <a:srgbClr val="A4A3A4"/>
          </p15:clr>
        </p15:guide>
        <p15:guide id="6" orient="horz" pos="2578" userDrawn="1">
          <p15:clr>
            <a:srgbClr val="A4A3A4"/>
          </p15:clr>
        </p15:guide>
        <p15:guide id="7" orient="horz" pos="2659" userDrawn="1">
          <p15:clr>
            <a:srgbClr val="A4A3A4"/>
          </p15:clr>
        </p15:guide>
        <p15:guide id="11" orient="horz" pos="1169" userDrawn="1">
          <p15:clr>
            <a:srgbClr val="A4A3A4"/>
          </p15:clr>
        </p15:guide>
        <p15:guide id="10" orient="horz" pos="1967" userDrawn="1">
          <p15:clr>
            <a:srgbClr val="A4A3A4"/>
          </p15:clr>
        </p15:guide>
        <p15:guide id="17" orient="horz" pos="1794" userDrawn="1">
          <p15:clr>
            <a:srgbClr val="A4A3A4"/>
          </p15:clr>
        </p15:guide>
        <p15:guide id="16" orient="horz" pos="132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'l'l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BBA5"/>
    <a:srgbClr val="FAFAFA"/>
    <a:srgbClr val="CB9677"/>
    <a:srgbClr val="928076"/>
    <a:srgbClr val="E0D8C5"/>
    <a:srgbClr val="FC8476"/>
    <a:srgbClr val="F79C65"/>
    <a:srgbClr val="FFD573"/>
    <a:srgbClr val="4699C3"/>
    <a:srgbClr val="55C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7" autoAdjust="0"/>
    <p:restoredTop sz="93992" autoAdjust="0"/>
  </p:normalViewPr>
  <p:slideViewPr>
    <p:cSldViewPr snapToGrid="0" showGuides="1">
      <p:cViewPr varScale="1">
        <p:scale>
          <a:sx n="97" d="100"/>
          <a:sy n="97" d="100"/>
        </p:scale>
        <p:origin x="970" y="77"/>
      </p:cViewPr>
      <p:guideLst>
        <p:guide pos="922"/>
        <p:guide orient="horz" pos="3180"/>
        <p:guide orient="horz" pos="2898"/>
        <p:guide orient="horz" pos="2578"/>
        <p:guide orient="horz" pos="2659"/>
        <p:guide orient="horz" pos="1169"/>
        <p:guide orient="horz" pos="1967"/>
        <p:guide orient="horz" pos="1794"/>
        <p:guide orient="horz" pos="13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155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各年龄段人口</a:t>
            </a:r>
          </a:p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占总人口比重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0-14岁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2010年</c:v>
                </c:pt>
                <c:pt idx="1">
                  <c:v>2020年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16.6</c:v>
                </c:pt>
                <c:pt idx="1">
                  <c:v>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15-64岁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2010年</c:v>
                </c:pt>
                <c:pt idx="1">
                  <c:v>2020年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74.5</c:v>
                </c:pt>
                <c:pt idx="1">
                  <c:v>68.6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65岁以上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2010年</c:v>
                </c:pt>
                <c:pt idx="1">
                  <c:v>2020年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8.9</c:v>
                </c:pt>
                <c:pt idx="1">
                  <c:v>13.5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754749205"/>
        <c:axId val="174596531"/>
      </c:barChart>
      <c:catAx>
        <c:axId val="75474920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4596531"/>
        <c:crosses val="autoZero"/>
        <c:auto val="1"/>
        <c:lblAlgn val="ctr"/>
        <c:lblOffset val="100"/>
        <c:noMultiLvlLbl val="0"/>
      </c:catAx>
      <c:valAx>
        <c:axId val="1745965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5474920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C3FF9A-D14D-4FEF-AB1B-9A37301A6284}" type="doc">
      <dgm:prSet loTypeId="process" loCatId="process" qsTypeId="urn:microsoft.com/office/officeart/2005/8/quickstyle/simple1" qsCatId="simple" csTypeId="urn:microsoft.com/office/officeart/2005/8/colors/accent1_2" csCatId="accent1" phldr="0"/>
      <dgm:spPr/>
    </dgm:pt>
    <dgm:pt modelId="{1034FEB5-A03A-4CA2-A076-E8EC6ED5FE3D}">
      <dgm:prSet phldrT="[文本]" phldr="0" custT="0"/>
      <dgm:spPr/>
      <dgm:t>
        <a:bodyPr vert="horz" wrap="square"/>
        <a:p>
          <a:pPr algn="just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/>
            <a:t>传统媒介</a:t>
          </a:r>
          <a:r>
            <a:rPr lang="zh-CN"/>
            <a:t>与</a:t>
          </a:r>
          <a:r>
            <a:rPr lang="zh-CN"/>
            <a:t>新</a:t>
          </a:r>
          <a:r>
            <a:rPr lang="zh-CN"/>
            <a:t>媒体</a:t>
          </a:r>
          <a:r>
            <a:rPr lang="zh-CN"/>
            <a:t/>
          </a:r>
          <a:endParaRPr lang="zh-CN"/>
        </a:p>
      </dgm:t>
    </dgm:pt>
    <dgm:pt modelId="{02FFF727-8F6D-4C0C-8965-23714FFE0D46}" cxnId="{E03B60CD-2290-4D3C-8949-5D766D94DC92}" type="parTrans">
      <dgm:prSet/>
      <dgm:spPr/>
    </dgm:pt>
    <dgm:pt modelId="{27627A2C-C31B-48C3-8561-218EEA6BB751}" cxnId="{E03B60CD-2290-4D3C-8949-5D766D94DC92}" type="sibTrans">
      <dgm:prSet/>
      <dgm:spPr/>
    </dgm:pt>
    <dgm:pt modelId="{07804D65-B857-43DC-8AF8-F5310C8A9254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/>
            <a:t>社区宣传</a:t>
          </a:r>
          <a:r>
            <a:rPr/>
            <a:t/>
          </a:r>
          <a:endParaRPr/>
        </a:p>
      </dgm:t>
    </dgm:pt>
    <dgm:pt modelId="{B0C8065F-D400-41C9-B576-EDC25611F23D}" cxnId="{4F1E86AB-12D0-4F09-BE5D-4FF4B6D77316}" type="parTrans">
      <dgm:prSet/>
      <dgm:spPr/>
    </dgm:pt>
    <dgm:pt modelId="{033D64D5-CC10-4917-BAD2-C3D556F9C854}" cxnId="{4F1E86AB-12D0-4F09-BE5D-4FF4B6D77316}" type="sibTrans">
      <dgm:prSet/>
      <dgm:spPr/>
    </dgm:pt>
    <dgm:pt modelId="{8606FE70-AF6E-4175-8F14-FE0F24E767EB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线下推广</a:t>
          </a:r>
          <a:endParaRPr lang="zh-CN" altLang="en-US"/>
        </a:p>
      </dgm:t>
    </dgm:pt>
    <dgm:pt modelId="{A7135B97-5F0E-4193-8AE0-86BE29E17076}" cxnId="{30797868-7409-4571-921B-EFCF43AD4B2C}" type="parTrans">
      <dgm:prSet/>
      <dgm:spPr/>
    </dgm:pt>
    <dgm:pt modelId="{BE7B0713-70AB-4DA3-B6EB-D54F04680FC9}" cxnId="{30797868-7409-4571-921B-EFCF43AD4B2C}" type="sibTrans">
      <dgm:prSet/>
      <dgm:spPr/>
    </dgm:pt>
    <dgm:pt modelId="{559C2B3A-379F-4C35-A339-5499CB042C33}" type="pres">
      <dgm:prSet presAssocID="{00C3FF9A-D14D-4FEF-AB1B-9A37301A6284}" presName="arrowDiagram" presStyleCnt="0">
        <dgm:presLayoutVars>
          <dgm:chMax val="5"/>
          <dgm:dir/>
          <dgm:resizeHandles val="exact"/>
        </dgm:presLayoutVars>
      </dgm:prSet>
      <dgm:spPr/>
    </dgm:pt>
    <dgm:pt modelId="{A7714133-905D-4994-BEED-F8C5B479726D}" type="pres">
      <dgm:prSet presAssocID="{00C3FF9A-D14D-4FEF-AB1B-9A37301A6284}" presName="arrow" presStyleLbl="bgShp" presStyleIdx="0" presStyleCnt="1"/>
      <dgm:spPr/>
    </dgm:pt>
    <dgm:pt modelId="{052832B6-721F-41BC-BB07-0E7200FF9BB3}" type="pres">
      <dgm:prSet presAssocID="{00C3FF9A-D14D-4FEF-AB1B-9A37301A6284}" presName="arrowDiagram3" presStyleCnt="0"/>
      <dgm:spPr/>
    </dgm:pt>
    <dgm:pt modelId="{CE869124-7AF6-4161-807B-EED43EBB4DDA}" type="pres">
      <dgm:prSet presAssocID="{1034FEB5-A03A-4CA2-A076-E8EC6ED5FE3D}" presName="bullet3a" presStyleLbl="node1" presStyleIdx="0" presStyleCnt="3"/>
      <dgm:spPr/>
    </dgm:pt>
    <dgm:pt modelId="{BA26A4E9-4AE2-42DB-AE25-A9132A5F87A8}" type="pres">
      <dgm:prSet presAssocID="{1034FEB5-A03A-4CA2-A076-E8EC6ED5FE3D}" presName="textBox3a" presStyleLbl="revTx" presStyleIdx="0" presStyleCnt="3">
        <dgm:presLayoutVars>
          <dgm:bulletEnabled val="1"/>
        </dgm:presLayoutVars>
      </dgm:prSet>
      <dgm:spPr/>
    </dgm:pt>
    <dgm:pt modelId="{133B1644-2587-4D7F-B67D-6D81855D4046}" type="pres">
      <dgm:prSet presAssocID="{07804D65-B857-43DC-8AF8-F5310C8A9254}" presName="bullet3b" presStyleLbl="node1" presStyleIdx="1" presStyleCnt="3"/>
      <dgm:spPr/>
    </dgm:pt>
    <dgm:pt modelId="{EBBDF3BA-41CE-430B-B3E9-E71FAE47D0E3}" type="pres">
      <dgm:prSet presAssocID="{07804D65-B857-43DC-8AF8-F5310C8A9254}" presName="textBox3b" presStyleLbl="revTx" presStyleIdx="1" presStyleCnt="3">
        <dgm:presLayoutVars>
          <dgm:bulletEnabled val="1"/>
        </dgm:presLayoutVars>
      </dgm:prSet>
      <dgm:spPr/>
    </dgm:pt>
    <dgm:pt modelId="{61ECD666-B2E5-46DC-8842-3B7561C8DC34}" type="pres">
      <dgm:prSet presAssocID="{8606FE70-AF6E-4175-8F14-FE0F24E767EB}" presName="bullet3c" presStyleLbl="node1" presStyleIdx="2" presStyleCnt="3"/>
      <dgm:spPr/>
    </dgm:pt>
    <dgm:pt modelId="{DF0CDB76-03D3-4BEF-AA13-668011A3FA1A}" type="pres">
      <dgm:prSet presAssocID="{8606FE70-AF6E-4175-8F14-FE0F24E767EB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E03B60CD-2290-4D3C-8949-5D766D94DC92}" srcId="{00C3FF9A-D14D-4FEF-AB1B-9A37301A6284}" destId="{1034FEB5-A03A-4CA2-A076-E8EC6ED5FE3D}" srcOrd="0" destOrd="0" parTransId="{02FFF727-8F6D-4C0C-8965-23714FFE0D46}" sibTransId="{27627A2C-C31B-48C3-8561-218EEA6BB751}"/>
    <dgm:cxn modelId="{4F1E86AB-12D0-4F09-BE5D-4FF4B6D77316}" srcId="{00C3FF9A-D14D-4FEF-AB1B-9A37301A6284}" destId="{07804D65-B857-43DC-8AF8-F5310C8A9254}" srcOrd="1" destOrd="0" parTransId="{B0C8065F-D400-41C9-B576-EDC25611F23D}" sibTransId="{033D64D5-CC10-4917-BAD2-C3D556F9C854}"/>
    <dgm:cxn modelId="{30797868-7409-4571-921B-EFCF43AD4B2C}" srcId="{00C3FF9A-D14D-4FEF-AB1B-9A37301A6284}" destId="{8606FE70-AF6E-4175-8F14-FE0F24E767EB}" srcOrd="2" destOrd="0" parTransId="{A7135B97-5F0E-4193-8AE0-86BE29E17076}" sibTransId="{BE7B0713-70AB-4DA3-B6EB-D54F04680FC9}"/>
    <dgm:cxn modelId="{8404B7DA-6EAD-4AB6-82A4-2A5C7FF6F17B}" type="presOf" srcId="{00C3FF9A-D14D-4FEF-AB1B-9A37301A6284}" destId="{559C2B3A-379F-4C35-A339-5499CB042C33}" srcOrd="0" destOrd="0" presId="urn:microsoft.com/office/officeart/2005/8/layout/arrow2"/>
    <dgm:cxn modelId="{9102B1E4-7CDE-4106-BBE4-4C98E9875501}" type="presParOf" srcId="{559C2B3A-379F-4C35-A339-5499CB042C33}" destId="{A7714133-905D-4994-BEED-F8C5B479726D}" srcOrd="0" destOrd="0" presId="urn:microsoft.com/office/officeart/2005/8/layout/arrow2"/>
    <dgm:cxn modelId="{B3309FDD-9133-4C04-BD65-6BE22ED85ECF}" type="presParOf" srcId="{559C2B3A-379F-4C35-A339-5499CB042C33}" destId="{052832B6-721F-41BC-BB07-0E7200FF9BB3}" srcOrd="1" destOrd="0" presId="urn:microsoft.com/office/officeart/2005/8/layout/arrow2"/>
    <dgm:cxn modelId="{92D14FB4-3390-4B94-9A1F-FB378C7372CD}" type="presParOf" srcId="{052832B6-721F-41BC-BB07-0E7200FF9BB3}" destId="{CE869124-7AF6-4161-807B-EED43EBB4DDA}" srcOrd="0" destOrd="1" presId="urn:microsoft.com/office/officeart/2005/8/layout/arrow2"/>
    <dgm:cxn modelId="{448C363C-B245-435B-81C8-B184BE521282}" type="presParOf" srcId="{052832B6-721F-41BC-BB07-0E7200FF9BB3}" destId="{BA26A4E9-4AE2-42DB-AE25-A9132A5F87A8}" srcOrd="1" destOrd="1" presId="urn:microsoft.com/office/officeart/2005/8/layout/arrow2"/>
    <dgm:cxn modelId="{AC15B352-0704-4CCB-A438-06B39B23423A}" type="presOf" srcId="{1034FEB5-A03A-4CA2-A076-E8EC6ED5FE3D}" destId="{BA26A4E9-4AE2-42DB-AE25-A9132A5F87A8}" srcOrd="0" destOrd="0" presId="urn:microsoft.com/office/officeart/2005/8/layout/arrow2"/>
    <dgm:cxn modelId="{85F563E2-DCC8-4540-BFC7-F109184C46E1}" type="presParOf" srcId="{052832B6-721F-41BC-BB07-0E7200FF9BB3}" destId="{133B1644-2587-4D7F-B67D-6D81855D4046}" srcOrd="2" destOrd="1" presId="urn:microsoft.com/office/officeart/2005/8/layout/arrow2"/>
    <dgm:cxn modelId="{6AC26EDA-4B53-42A5-AF4A-1A3BBCA86A66}" type="presParOf" srcId="{052832B6-721F-41BC-BB07-0E7200FF9BB3}" destId="{EBBDF3BA-41CE-430B-B3E9-E71FAE47D0E3}" srcOrd="3" destOrd="1" presId="urn:microsoft.com/office/officeart/2005/8/layout/arrow2"/>
    <dgm:cxn modelId="{6ADD7C19-8F37-4F67-960F-3CC5891A921F}" type="presOf" srcId="{07804D65-B857-43DC-8AF8-F5310C8A9254}" destId="{EBBDF3BA-41CE-430B-B3E9-E71FAE47D0E3}" srcOrd="0" destOrd="0" presId="urn:microsoft.com/office/officeart/2005/8/layout/arrow2"/>
    <dgm:cxn modelId="{7E385F63-9121-45EF-BCF9-6EAB60349029}" type="presParOf" srcId="{052832B6-721F-41BC-BB07-0E7200FF9BB3}" destId="{61ECD666-B2E5-46DC-8842-3B7561C8DC34}" srcOrd="4" destOrd="1" presId="urn:microsoft.com/office/officeart/2005/8/layout/arrow2"/>
    <dgm:cxn modelId="{1D943C70-711A-4242-B38E-A384E984FB3E}" type="presParOf" srcId="{052832B6-721F-41BC-BB07-0E7200FF9BB3}" destId="{DF0CDB76-03D3-4BEF-AA13-668011A3FA1A}" srcOrd="5" destOrd="1" presId="urn:microsoft.com/office/officeart/2005/8/layout/arrow2"/>
    <dgm:cxn modelId="{32CE9DB0-9AE5-420A-AAA6-21CE9BF976C9}" type="presOf" srcId="{8606FE70-AF6E-4175-8F14-FE0F24E767EB}" destId="{DF0CDB76-03D3-4BEF-AA13-668011A3FA1A}" srcOrd="0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215888" cy="3884930"/>
        <a:chOff x="0" y="0"/>
        <a:chExt cx="6215888" cy="3884930"/>
      </a:xfrm>
    </dsp:grpSpPr>
    <dsp:sp modelId="{A7714133-905D-4994-BEED-F8C5B479726D}">
      <dsp:nvSpPr>
        <dsp:cNvPr id="3" name="形状 2"/>
        <dsp:cNvSpPr/>
      </dsp:nvSpPr>
      <dsp:spPr bwMode="white">
        <a:xfrm>
          <a:off x="239776" y="0"/>
          <a:ext cx="6215888" cy="3884930"/>
        </a:xfrm>
        <a:prstGeom prst="swooshArrow">
          <a:avLst>
            <a:gd name="adj1" fmla="val 25000"/>
            <a:gd name="adj2" fmla="val 25000"/>
          </a:avLst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239776" y="0"/>
        <a:ext cx="6215888" cy="3884930"/>
      </dsp:txXfrm>
    </dsp:sp>
    <dsp:sp modelId="{CE869124-7AF6-4161-807B-EED43EBB4DDA}">
      <dsp:nvSpPr>
        <dsp:cNvPr id="4" name="椭圆 3"/>
        <dsp:cNvSpPr/>
      </dsp:nvSpPr>
      <dsp:spPr bwMode="white">
        <a:xfrm>
          <a:off x="1029194" y="2681379"/>
          <a:ext cx="161613" cy="161613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029194" y="2681379"/>
        <a:ext cx="161613" cy="161613"/>
      </dsp:txXfrm>
    </dsp:sp>
    <dsp:sp modelId="{BA26A4E9-4AE2-42DB-AE25-A9132A5F87A8}">
      <dsp:nvSpPr>
        <dsp:cNvPr id="5" name="矩形 4"/>
        <dsp:cNvSpPr/>
      </dsp:nvSpPr>
      <dsp:spPr bwMode="white">
        <a:xfrm>
          <a:off x="1110000" y="2762185"/>
          <a:ext cx="1448302" cy="112274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85635" tIns="0" rIns="0" bIns="0" anchor="t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 algn="just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olidFill>
                <a:schemeClr val="tx1"/>
              </a:solidFill>
            </a:rPr>
            <a:t>传统媒介</a:t>
          </a:r>
          <a:r>
            <a:rPr lang="zh-CN">
              <a:solidFill>
                <a:schemeClr val="tx1"/>
              </a:solidFill>
            </a:rPr>
            <a:t>与</a:t>
          </a:r>
          <a:r>
            <a:rPr lang="zh-CN">
              <a:solidFill>
                <a:schemeClr val="tx1"/>
              </a:solidFill>
            </a:rPr>
            <a:t>新</a:t>
          </a:r>
          <a:r>
            <a:rPr lang="zh-CN">
              <a:solidFill>
                <a:schemeClr val="tx1"/>
              </a:solidFill>
            </a:rPr>
            <a:t>媒体</a:t>
          </a:r>
          <a:endParaRPr lang="zh-CN">
            <a:solidFill>
              <a:schemeClr val="tx1"/>
            </a:solidFill>
          </a:endParaRPr>
        </a:p>
      </dsp:txBody>
      <dsp:txXfrm>
        <a:off x="1110000" y="2762185"/>
        <a:ext cx="1448302" cy="1122745"/>
      </dsp:txXfrm>
    </dsp:sp>
    <dsp:sp modelId="{133B1644-2587-4D7F-B67D-6D81855D4046}">
      <dsp:nvSpPr>
        <dsp:cNvPr id="6" name="椭圆 5"/>
        <dsp:cNvSpPr/>
      </dsp:nvSpPr>
      <dsp:spPr bwMode="white">
        <a:xfrm>
          <a:off x="2455740" y="1625455"/>
          <a:ext cx="292147" cy="292147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2455740" y="1625455"/>
        <a:ext cx="292147" cy="292147"/>
      </dsp:txXfrm>
    </dsp:sp>
    <dsp:sp modelId="{EBBDF3BA-41CE-430B-B3E9-E71FAE47D0E3}">
      <dsp:nvSpPr>
        <dsp:cNvPr id="7" name="矩形 6"/>
        <dsp:cNvSpPr/>
      </dsp:nvSpPr>
      <dsp:spPr bwMode="white">
        <a:xfrm>
          <a:off x="2601813" y="1771528"/>
          <a:ext cx="1491813" cy="2113402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54802" tIns="0" rIns="0" bIns="0" anchor="t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olidFill>
                <a:schemeClr val="tx1"/>
              </a:solidFill>
            </a:rPr>
            <a:t>社区宣传</a:t>
          </a:r>
          <a:endParaRPr>
            <a:solidFill>
              <a:schemeClr val="tx1"/>
            </a:solidFill>
          </a:endParaRPr>
        </a:p>
      </dsp:txBody>
      <dsp:txXfrm>
        <a:off x="2601813" y="1771528"/>
        <a:ext cx="1491813" cy="2113402"/>
      </dsp:txXfrm>
    </dsp:sp>
    <dsp:sp modelId="{61ECD666-B2E5-46DC-8842-3B7561C8DC34}">
      <dsp:nvSpPr>
        <dsp:cNvPr id="8" name="椭圆 7"/>
        <dsp:cNvSpPr/>
      </dsp:nvSpPr>
      <dsp:spPr bwMode="white">
        <a:xfrm>
          <a:off x="4171325" y="982887"/>
          <a:ext cx="404033" cy="404033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4171325" y="982887"/>
        <a:ext cx="404033" cy="404033"/>
      </dsp:txXfrm>
    </dsp:sp>
    <dsp:sp modelId="{DF0CDB76-03D3-4BEF-AA13-668011A3FA1A}">
      <dsp:nvSpPr>
        <dsp:cNvPr id="9" name="矩形 8"/>
        <dsp:cNvSpPr/>
      </dsp:nvSpPr>
      <dsp:spPr bwMode="white">
        <a:xfrm>
          <a:off x="4373342" y="1184904"/>
          <a:ext cx="1491813" cy="2700026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214088" tIns="0" rIns="0" bIns="0" anchor="t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chemeClr val="tx1"/>
              </a:solidFill>
            </a:rPr>
            <a:t>线下推广</a:t>
          </a:r>
          <a:endParaRPr lang="zh-CN" altLang="en-US">
            <a:solidFill>
              <a:schemeClr val="tx1"/>
            </a:solidFill>
          </a:endParaRPr>
        </a:p>
      </dsp:txBody>
      <dsp:txXfrm>
        <a:off x="4373342" y="1184904"/>
        <a:ext cx="1491813" cy="2700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parTxLTRAlign" val="r"/>
                    <dgm:param type="parTxRTLAlign" val="r"/>
                    <dgm:param type="txAnchorVert" val="t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5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9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2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3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45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49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5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6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71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75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8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9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01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05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14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18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27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31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44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48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57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61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70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74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83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87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96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200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EDF00-B687-4518-A523-F35356445D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7DF39-E0DC-43CD-A1BD-70206D7A237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DFCB8-7EF4-48C1-8984-7222E239D7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 userDrawn="1"/>
        </p:nvSpPr>
        <p:spPr bwMode="auto">
          <a:xfrm>
            <a:off x="7190153" y="4027838"/>
            <a:ext cx="1953845" cy="1115662"/>
          </a:xfrm>
          <a:custGeom>
            <a:avLst/>
            <a:gdLst>
              <a:gd name="connsiteX0" fmla="*/ 3495816 w 3717592"/>
              <a:gd name="connsiteY0" fmla="*/ 0 h 2122776"/>
              <a:gd name="connsiteX1" fmla="*/ 3701178 w 3717592"/>
              <a:gd name="connsiteY1" fmla="*/ 34967 h 2122776"/>
              <a:gd name="connsiteX2" fmla="*/ 3717592 w 3717592"/>
              <a:gd name="connsiteY2" fmla="*/ 42045 h 2122776"/>
              <a:gd name="connsiteX3" fmla="*/ 3717592 w 3717592"/>
              <a:gd name="connsiteY3" fmla="*/ 2122776 h 2122776"/>
              <a:gd name="connsiteX4" fmla="*/ 0 w 3717592"/>
              <a:gd name="connsiteY4" fmla="*/ 2122776 h 2122776"/>
              <a:gd name="connsiteX5" fmla="*/ 14894 w 3717592"/>
              <a:gd name="connsiteY5" fmla="*/ 2066590 h 2122776"/>
              <a:gd name="connsiteX6" fmla="*/ 545207 w 3717592"/>
              <a:gd name="connsiteY6" fmla="*/ 1544535 h 2122776"/>
              <a:gd name="connsiteX7" fmla="*/ 1398491 w 3717592"/>
              <a:gd name="connsiteY7" fmla="*/ 1338068 h 2122776"/>
              <a:gd name="connsiteX8" fmla="*/ 2215890 w 3717592"/>
              <a:gd name="connsiteY8" fmla="*/ 1052190 h 2122776"/>
              <a:gd name="connsiteX9" fmla="*/ 2722278 w 3717592"/>
              <a:gd name="connsiteY9" fmla="*/ 500286 h 2122776"/>
              <a:gd name="connsiteX10" fmla="*/ 3296451 w 3717592"/>
              <a:gd name="connsiteY10" fmla="*/ 31764 h 2122776"/>
              <a:gd name="connsiteX11" fmla="*/ 3495816 w 3717592"/>
              <a:gd name="connsiteY11" fmla="*/ 0 h 212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17592" h="2122776">
                <a:moveTo>
                  <a:pt x="3495816" y="0"/>
                </a:moveTo>
                <a:cubicBezTo>
                  <a:pt x="3566092" y="0"/>
                  <a:pt x="3636369" y="11726"/>
                  <a:pt x="3701178" y="34967"/>
                </a:cubicBezTo>
                <a:lnTo>
                  <a:pt x="3717592" y="42045"/>
                </a:lnTo>
                <a:lnTo>
                  <a:pt x="3717592" y="2122776"/>
                </a:lnTo>
                <a:lnTo>
                  <a:pt x="0" y="2122776"/>
                </a:lnTo>
                <a:lnTo>
                  <a:pt x="14894" y="2066590"/>
                </a:lnTo>
                <a:cubicBezTo>
                  <a:pt x="99064" y="1828986"/>
                  <a:pt x="311451" y="1648762"/>
                  <a:pt x="545207" y="1544535"/>
                </a:cubicBezTo>
                <a:cubicBezTo>
                  <a:pt x="812357" y="1425419"/>
                  <a:pt x="1107417" y="1389684"/>
                  <a:pt x="1398491" y="1338068"/>
                </a:cubicBezTo>
                <a:cubicBezTo>
                  <a:pt x="1685577" y="1290421"/>
                  <a:pt x="1980638" y="1222922"/>
                  <a:pt x="2215890" y="1052190"/>
                </a:cubicBezTo>
                <a:cubicBezTo>
                  <a:pt x="2419243" y="905280"/>
                  <a:pt x="2566773" y="694842"/>
                  <a:pt x="2722278" y="500286"/>
                </a:cubicBezTo>
                <a:cubicBezTo>
                  <a:pt x="2877783" y="301760"/>
                  <a:pt x="3061200" y="111175"/>
                  <a:pt x="3296451" y="31764"/>
                </a:cubicBezTo>
                <a:cubicBezTo>
                  <a:pt x="3360248" y="11912"/>
                  <a:pt x="3428032" y="0"/>
                  <a:pt x="3495816" y="0"/>
                </a:cubicBezTo>
                <a:close/>
              </a:path>
            </a:pathLst>
          </a:custGeom>
          <a:solidFill>
            <a:srgbClr val="CDBBA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0" name="任意多边形: 形状 9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 userDrawn="1"/>
        </p:nvSpPr>
        <p:spPr bwMode="auto">
          <a:xfrm>
            <a:off x="-19573" y="-16371"/>
            <a:ext cx="1871820" cy="649508"/>
          </a:xfrm>
          <a:custGeom>
            <a:avLst/>
            <a:gdLst>
              <a:gd name="connsiteX0" fmla="*/ 0 w 3468681"/>
              <a:gd name="connsiteY0" fmla="*/ 0 h 1203608"/>
              <a:gd name="connsiteX1" fmla="*/ 3404384 w 3468681"/>
              <a:gd name="connsiteY1" fmla="*/ 0 h 1203608"/>
              <a:gd name="connsiteX2" fmla="*/ 3407329 w 3468681"/>
              <a:gd name="connsiteY2" fmla="*/ 1963 h 1203608"/>
              <a:gd name="connsiteX3" fmla="*/ 3436809 w 3468681"/>
              <a:gd name="connsiteY3" fmla="*/ 32737 h 1203608"/>
              <a:gd name="connsiteX4" fmla="*/ 3432607 w 3468681"/>
              <a:gd name="connsiteY4" fmla="*/ 279456 h 1203608"/>
              <a:gd name="connsiteX5" fmla="*/ 2356879 w 3468681"/>
              <a:gd name="connsiteY5" fmla="*/ 986161 h 1203608"/>
              <a:gd name="connsiteX6" fmla="*/ 2289646 w 3468681"/>
              <a:gd name="connsiteY6" fmla="*/ 981979 h 1203608"/>
              <a:gd name="connsiteX7" fmla="*/ 1634123 w 3468681"/>
              <a:gd name="connsiteY7" fmla="*/ 894164 h 1203608"/>
              <a:gd name="connsiteX8" fmla="*/ 1554284 w 3468681"/>
              <a:gd name="connsiteY8" fmla="*/ 898345 h 1203608"/>
              <a:gd name="connsiteX9" fmla="*/ 734881 w 3468681"/>
              <a:gd name="connsiteY9" fmla="*/ 1170155 h 1203608"/>
              <a:gd name="connsiteX10" fmla="*/ 486960 w 3468681"/>
              <a:gd name="connsiteY10" fmla="*/ 1203608 h 1203608"/>
              <a:gd name="connsiteX11" fmla="*/ 7136 w 3468681"/>
              <a:gd name="connsiteY11" fmla="*/ 1092467 h 1203608"/>
              <a:gd name="connsiteX12" fmla="*/ 0 w 3468681"/>
              <a:gd name="connsiteY12" fmla="*/ 1088178 h 120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68681" h="1203608">
                <a:moveTo>
                  <a:pt x="0" y="0"/>
                </a:moveTo>
                <a:lnTo>
                  <a:pt x="3404384" y="0"/>
                </a:lnTo>
                <a:lnTo>
                  <a:pt x="3407329" y="1963"/>
                </a:lnTo>
                <a:cubicBezTo>
                  <a:pt x="3418425" y="11045"/>
                  <a:pt x="3428405" y="21238"/>
                  <a:pt x="3436809" y="32737"/>
                </a:cubicBezTo>
                <a:cubicBezTo>
                  <a:pt x="3491436" y="103826"/>
                  <a:pt x="3466224" y="200004"/>
                  <a:pt x="3432607" y="279456"/>
                </a:cubicBezTo>
                <a:cubicBezTo>
                  <a:pt x="3251918" y="697625"/>
                  <a:pt x="2810702" y="986161"/>
                  <a:pt x="2356879" y="986161"/>
                </a:cubicBezTo>
                <a:cubicBezTo>
                  <a:pt x="2335868" y="986161"/>
                  <a:pt x="2310656" y="986161"/>
                  <a:pt x="2289646" y="981979"/>
                </a:cubicBezTo>
                <a:cubicBezTo>
                  <a:pt x="2071138" y="969434"/>
                  <a:pt x="1852631" y="894164"/>
                  <a:pt x="1634123" y="894164"/>
                </a:cubicBezTo>
                <a:cubicBezTo>
                  <a:pt x="1608911" y="894164"/>
                  <a:pt x="1579497" y="894164"/>
                  <a:pt x="1554284" y="898345"/>
                </a:cubicBezTo>
                <a:cubicBezTo>
                  <a:pt x="1268544" y="923435"/>
                  <a:pt x="1016420" y="1103248"/>
                  <a:pt x="734881" y="1170155"/>
                </a:cubicBezTo>
                <a:cubicBezTo>
                  <a:pt x="655042" y="1191063"/>
                  <a:pt x="571001" y="1203608"/>
                  <a:pt x="486960" y="1203608"/>
                </a:cubicBezTo>
                <a:cubicBezTo>
                  <a:pt x="319928" y="1203608"/>
                  <a:pt x="155259" y="1165973"/>
                  <a:pt x="7136" y="1092467"/>
                </a:cubicBezTo>
                <a:lnTo>
                  <a:pt x="0" y="1088178"/>
                </a:lnTo>
                <a:close/>
              </a:path>
            </a:pathLst>
          </a:cu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任意多边形: 形状 10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 userDrawn="1"/>
        </p:nvSpPr>
        <p:spPr bwMode="auto">
          <a:xfrm>
            <a:off x="1" y="4315529"/>
            <a:ext cx="1367692" cy="827971"/>
          </a:xfrm>
          <a:custGeom>
            <a:avLst/>
            <a:gdLst>
              <a:gd name="connsiteX0" fmla="*/ 1249511 w 1758783"/>
              <a:gd name="connsiteY0" fmla="*/ 0 h 1064729"/>
              <a:gd name="connsiteX1" fmla="*/ 1696788 w 1758783"/>
              <a:gd name="connsiteY1" fmla="*/ 265763 h 1064729"/>
              <a:gd name="connsiteX2" fmla="*/ 1584029 w 1758783"/>
              <a:gd name="connsiteY2" fmla="*/ 984447 h 1064729"/>
              <a:gd name="connsiteX3" fmla="*/ 1516550 w 1758783"/>
              <a:gd name="connsiteY3" fmla="*/ 1053088 h 1064729"/>
              <a:gd name="connsiteX4" fmla="*/ 1502043 w 1758783"/>
              <a:gd name="connsiteY4" fmla="*/ 1064729 h 1064729"/>
              <a:gd name="connsiteX5" fmla="*/ 0 w 1758783"/>
              <a:gd name="connsiteY5" fmla="*/ 1064729 h 1064729"/>
              <a:gd name="connsiteX6" fmla="*/ 0 w 1758783"/>
              <a:gd name="connsiteY6" fmla="*/ 397927 h 1064729"/>
              <a:gd name="connsiteX7" fmla="*/ 41822 w 1758783"/>
              <a:gd name="connsiteY7" fmla="*/ 392570 h 1064729"/>
              <a:gd name="connsiteX8" fmla="*/ 121921 w 1758783"/>
              <a:gd name="connsiteY8" fmla="*/ 389287 h 1064729"/>
              <a:gd name="connsiteX9" fmla="*/ 125679 w 1758783"/>
              <a:gd name="connsiteY9" fmla="*/ 393030 h 1064729"/>
              <a:gd name="connsiteX10" fmla="*/ 366232 w 1758783"/>
              <a:gd name="connsiteY10" fmla="*/ 396773 h 1064729"/>
              <a:gd name="connsiteX11" fmla="*/ 738336 w 1758783"/>
              <a:gd name="connsiteY11" fmla="*/ 314424 h 1064729"/>
              <a:gd name="connsiteX12" fmla="*/ 1035268 w 1758783"/>
              <a:gd name="connsiteY12" fmla="*/ 56147 h 1064729"/>
              <a:gd name="connsiteX13" fmla="*/ 1249511 w 1758783"/>
              <a:gd name="connsiteY13" fmla="*/ 0 h 106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58783" h="1064729">
                <a:moveTo>
                  <a:pt x="1249511" y="0"/>
                </a:moveTo>
                <a:cubicBezTo>
                  <a:pt x="1426166" y="0"/>
                  <a:pt x="1610339" y="104808"/>
                  <a:pt x="1696788" y="265763"/>
                </a:cubicBezTo>
                <a:cubicBezTo>
                  <a:pt x="1817064" y="494095"/>
                  <a:pt x="1753167" y="789803"/>
                  <a:pt x="1584029" y="984447"/>
                </a:cubicBezTo>
                <a:cubicBezTo>
                  <a:pt x="1562887" y="1008778"/>
                  <a:pt x="1540335" y="1031646"/>
                  <a:pt x="1516550" y="1053088"/>
                </a:cubicBezTo>
                <a:lnTo>
                  <a:pt x="1502043" y="1064729"/>
                </a:lnTo>
                <a:lnTo>
                  <a:pt x="0" y="1064729"/>
                </a:lnTo>
                <a:lnTo>
                  <a:pt x="0" y="397927"/>
                </a:lnTo>
                <a:lnTo>
                  <a:pt x="41822" y="392570"/>
                </a:lnTo>
                <a:cubicBezTo>
                  <a:pt x="68771" y="390340"/>
                  <a:pt x="95610" y="389287"/>
                  <a:pt x="121921" y="389287"/>
                </a:cubicBezTo>
                <a:cubicBezTo>
                  <a:pt x="121921" y="389287"/>
                  <a:pt x="125679" y="393030"/>
                  <a:pt x="125679" y="393030"/>
                </a:cubicBezTo>
                <a:cubicBezTo>
                  <a:pt x="204611" y="393030"/>
                  <a:pt x="287301" y="396773"/>
                  <a:pt x="366232" y="396773"/>
                </a:cubicBezTo>
                <a:cubicBezTo>
                  <a:pt x="501543" y="396773"/>
                  <a:pt x="629336" y="381801"/>
                  <a:pt x="738336" y="314424"/>
                </a:cubicBezTo>
                <a:cubicBezTo>
                  <a:pt x="851095" y="243305"/>
                  <a:pt x="922509" y="127267"/>
                  <a:pt x="1035268" y="56147"/>
                </a:cubicBezTo>
                <a:cubicBezTo>
                  <a:pt x="1099165" y="18716"/>
                  <a:pt x="1174338" y="0"/>
                  <a:pt x="1249511" y="0"/>
                </a:cubicBezTo>
                <a:close/>
              </a:path>
            </a:pathLst>
          </a:cu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任意多边形: 形状 16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 userDrawn="1"/>
        </p:nvSpPr>
        <p:spPr bwMode="auto">
          <a:xfrm>
            <a:off x="7791564" y="-16371"/>
            <a:ext cx="1352435" cy="876063"/>
          </a:xfrm>
          <a:custGeom>
            <a:avLst/>
            <a:gdLst>
              <a:gd name="connsiteX0" fmla="*/ 2367849 w 3163616"/>
              <a:gd name="connsiteY0" fmla="*/ 0 h 2049286"/>
              <a:gd name="connsiteX1" fmla="*/ 3163616 w 3163616"/>
              <a:gd name="connsiteY1" fmla="*/ 0 h 2049286"/>
              <a:gd name="connsiteX2" fmla="*/ 3163616 w 3163616"/>
              <a:gd name="connsiteY2" fmla="*/ 1877528 h 2049286"/>
              <a:gd name="connsiteX3" fmla="*/ 3079234 w 3163616"/>
              <a:gd name="connsiteY3" fmla="*/ 1911021 h 2049286"/>
              <a:gd name="connsiteX4" fmla="*/ 2525728 w 3163616"/>
              <a:gd name="connsiteY4" fmla="*/ 2027611 h 2049286"/>
              <a:gd name="connsiteX5" fmla="*/ 2214034 w 3163616"/>
              <a:gd name="connsiteY5" fmla="*/ 2049286 h 2049286"/>
              <a:gd name="connsiteX6" fmla="*/ 1039745 w 3163616"/>
              <a:gd name="connsiteY6" fmla="*/ 1897559 h 2049286"/>
              <a:gd name="connsiteX7" fmla="*/ 1010750 w 3163616"/>
              <a:gd name="connsiteY7" fmla="*/ 1897559 h 2049286"/>
              <a:gd name="connsiteX8" fmla="*/ 126409 w 3163616"/>
              <a:gd name="connsiteY8" fmla="*/ 1384576 h 2049286"/>
              <a:gd name="connsiteX9" fmla="*/ 32176 w 3163616"/>
              <a:gd name="connsiteY9" fmla="*/ 770442 h 2049286"/>
              <a:gd name="connsiteX10" fmla="*/ 1025248 w 3163616"/>
              <a:gd name="connsiteY10" fmla="*/ 264684 h 2049286"/>
              <a:gd name="connsiteX11" fmla="*/ 1039745 w 3163616"/>
              <a:gd name="connsiteY11" fmla="*/ 264684 h 2049286"/>
              <a:gd name="connsiteX12" fmla="*/ 1503661 w 3163616"/>
              <a:gd name="connsiteY12" fmla="*/ 271909 h 2049286"/>
              <a:gd name="connsiteX13" fmla="*/ 2221282 w 3163616"/>
              <a:gd name="connsiteY13" fmla="*/ 112957 h 2049286"/>
              <a:gd name="connsiteX14" fmla="*/ 2299404 w 3163616"/>
              <a:gd name="connsiteY14" fmla="*/ 57767 h 204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63616" h="2049286">
                <a:moveTo>
                  <a:pt x="2367849" y="0"/>
                </a:moveTo>
                <a:lnTo>
                  <a:pt x="3163616" y="0"/>
                </a:lnTo>
                <a:lnTo>
                  <a:pt x="3163616" y="1877528"/>
                </a:lnTo>
                <a:lnTo>
                  <a:pt x="3079234" y="1911021"/>
                </a:lnTo>
                <a:cubicBezTo>
                  <a:pt x="2900848" y="1972745"/>
                  <a:pt x="2713288" y="2011354"/>
                  <a:pt x="2525728" y="2027611"/>
                </a:cubicBezTo>
                <a:cubicBezTo>
                  <a:pt x="2424246" y="2042061"/>
                  <a:pt x="2315515" y="2049286"/>
                  <a:pt x="2214034" y="2049286"/>
                </a:cubicBezTo>
                <a:cubicBezTo>
                  <a:pt x="1815355" y="2049286"/>
                  <a:pt x="1423926" y="1977035"/>
                  <a:pt x="1039745" y="1897559"/>
                </a:cubicBezTo>
                <a:cubicBezTo>
                  <a:pt x="1025248" y="1897559"/>
                  <a:pt x="1017999" y="1897559"/>
                  <a:pt x="1010750" y="1897559"/>
                </a:cubicBezTo>
                <a:cubicBezTo>
                  <a:pt x="583077" y="1897559"/>
                  <a:pt x="235140" y="1557979"/>
                  <a:pt x="126409" y="1384576"/>
                </a:cubicBezTo>
                <a:cubicBezTo>
                  <a:pt x="17679" y="1196723"/>
                  <a:pt x="-40311" y="972745"/>
                  <a:pt x="32176" y="770442"/>
                </a:cubicBezTo>
                <a:cubicBezTo>
                  <a:pt x="155404" y="387511"/>
                  <a:pt x="626569" y="264684"/>
                  <a:pt x="1025248" y="264684"/>
                </a:cubicBezTo>
                <a:cubicBezTo>
                  <a:pt x="1032496" y="264684"/>
                  <a:pt x="1039745" y="264684"/>
                  <a:pt x="1039745" y="264684"/>
                </a:cubicBezTo>
                <a:cubicBezTo>
                  <a:pt x="1191968" y="264684"/>
                  <a:pt x="1351439" y="271909"/>
                  <a:pt x="1503661" y="271909"/>
                </a:cubicBezTo>
                <a:cubicBezTo>
                  <a:pt x="1764615" y="271909"/>
                  <a:pt x="2011070" y="243009"/>
                  <a:pt x="2221282" y="112957"/>
                </a:cubicBezTo>
                <a:cubicBezTo>
                  <a:pt x="2248465" y="95797"/>
                  <a:pt x="2274402" y="77283"/>
                  <a:pt x="2299404" y="57767"/>
                </a:cubicBezTo>
                <a:close/>
              </a:path>
            </a:pathLst>
          </a:custGeom>
          <a:solidFill>
            <a:srgbClr val="CB96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8" Type="http://schemas.openxmlformats.org/officeDocument/2006/relationships/notesSlide" Target="../notesSlides/notesSlide10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0.jpeg"/><Relationship Id="rId15" Type="http://schemas.openxmlformats.org/officeDocument/2006/relationships/tags" Target="../tags/tag90.xml"/><Relationship Id="rId14" Type="http://schemas.openxmlformats.org/officeDocument/2006/relationships/tags" Target="../tags/tag89.xml"/><Relationship Id="rId13" Type="http://schemas.openxmlformats.org/officeDocument/2006/relationships/image" Target="../media/image6.png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tags" Target="../tags/tag7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4" Type="http://schemas.openxmlformats.org/officeDocument/2006/relationships/notesSlide" Target="../notesSlides/notesSlide11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1.jpeg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tags" Target="../tags/tag9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2.jpeg"/><Relationship Id="rId1" Type="http://schemas.openxmlformats.org/officeDocument/2006/relationships/tags" Target="../tags/tag10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3.jpeg"/><Relationship Id="rId1" Type="http://schemas.openxmlformats.org/officeDocument/2006/relationships/tags" Target="../tags/tag1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6" Type="http://schemas.openxmlformats.org/officeDocument/2006/relationships/notesSlide" Target="../notesSlides/notesSlide1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42.xml"/><Relationship Id="rId13" Type="http://schemas.openxmlformats.org/officeDocument/2006/relationships/tags" Target="../tags/tag141.xml"/><Relationship Id="rId12" Type="http://schemas.openxmlformats.org/officeDocument/2006/relationships/tags" Target="../tags/tag140.xml"/><Relationship Id="rId11" Type="http://schemas.openxmlformats.org/officeDocument/2006/relationships/tags" Target="../tags/tag139.xml"/><Relationship Id="rId10" Type="http://schemas.openxmlformats.org/officeDocument/2006/relationships/tags" Target="../tags/tag138.xml"/><Relationship Id="rId1" Type="http://schemas.openxmlformats.org/officeDocument/2006/relationships/tags" Target="../tags/tag1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148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1" Type="http://schemas.openxmlformats.org/officeDocument/2006/relationships/notesSlide" Target="../notesSlides/notesSlide23.xml"/><Relationship Id="rId10" Type="http://schemas.openxmlformats.org/officeDocument/2006/relationships/slideLayout" Target="../slideLayouts/slideLayout2.xml"/><Relationship Id="rId1" Type="http://schemas.openxmlformats.org/officeDocument/2006/relationships/diagramData" Target="../diagrams/data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jpeg"/><Relationship Id="rId2" Type="http://schemas.openxmlformats.org/officeDocument/2006/relationships/tags" Target="../tags/tag154.xml"/><Relationship Id="rId1" Type="http://schemas.openxmlformats.org/officeDocument/2006/relationships/tags" Target="../tags/tag15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9" Type="http://schemas.openxmlformats.org/officeDocument/2006/relationships/notesSlide" Target="../notesSlides/notesSlide7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52.xml"/><Relationship Id="rId36" Type="http://schemas.openxmlformats.org/officeDocument/2006/relationships/tags" Target="../tags/tag51.xml"/><Relationship Id="rId35" Type="http://schemas.openxmlformats.org/officeDocument/2006/relationships/tags" Target="../tags/tag50.xml"/><Relationship Id="rId34" Type="http://schemas.openxmlformats.org/officeDocument/2006/relationships/tags" Target="../tags/tag49.xml"/><Relationship Id="rId33" Type="http://schemas.openxmlformats.org/officeDocument/2006/relationships/tags" Target="../tags/tag48.xml"/><Relationship Id="rId32" Type="http://schemas.openxmlformats.org/officeDocument/2006/relationships/tags" Target="../tags/tag47.xml"/><Relationship Id="rId31" Type="http://schemas.openxmlformats.org/officeDocument/2006/relationships/tags" Target="../tags/tag46.xml"/><Relationship Id="rId30" Type="http://schemas.openxmlformats.org/officeDocument/2006/relationships/tags" Target="../tags/tag45.xml"/><Relationship Id="rId3" Type="http://schemas.openxmlformats.org/officeDocument/2006/relationships/tags" Target="../tags/tag19.xml"/><Relationship Id="rId29" Type="http://schemas.openxmlformats.org/officeDocument/2006/relationships/tags" Target="../tags/tag44.xml"/><Relationship Id="rId28" Type="http://schemas.openxmlformats.org/officeDocument/2006/relationships/tags" Target="../tags/tag43.xml"/><Relationship Id="rId27" Type="http://schemas.openxmlformats.org/officeDocument/2006/relationships/tags" Target="../tags/tag42.xml"/><Relationship Id="rId26" Type="http://schemas.openxmlformats.org/officeDocument/2006/relationships/tags" Target="../tags/tag41.xml"/><Relationship Id="rId25" Type="http://schemas.openxmlformats.org/officeDocument/2006/relationships/tags" Target="../tags/tag40.xml"/><Relationship Id="rId24" Type="http://schemas.openxmlformats.org/officeDocument/2006/relationships/tags" Target="../tags/tag39.xml"/><Relationship Id="rId23" Type="http://schemas.openxmlformats.org/officeDocument/2006/relationships/tags" Target="../tags/tag38.xml"/><Relationship Id="rId22" Type="http://schemas.openxmlformats.org/officeDocument/2006/relationships/tags" Target="../tags/tag37.xml"/><Relationship Id="rId21" Type="http://schemas.openxmlformats.org/officeDocument/2006/relationships/tags" Target="../tags/tag36.xml"/><Relationship Id="rId20" Type="http://schemas.openxmlformats.org/officeDocument/2006/relationships/tags" Target="../tags/tag35.xml"/><Relationship Id="rId2" Type="http://schemas.openxmlformats.org/officeDocument/2006/relationships/tags" Target="../tags/tag18.xml"/><Relationship Id="rId19" Type="http://schemas.openxmlformats.org/officeDocument/2006/relationships/tags" Target="../tags/tag34.xml"/><Relationship Id="rId18" Type="http://schemas.openxmlformats.org/officeDocument/2006/relationships/image" Target="../media/image1.png"/><Relationship Id="rId17" Type="http://schemas.openxmlformats.org/officeDocument/2006/relationships/tags" Target="../tags/tag33.xml"/><Relationship Id="rId16" Type="http://schemas.openxmlformats.org/officeDocument/2006/relationships/tags" Target="../tags/tag32.xml"/><Relationship Id="rId15" Type="http://schemas.openxmlformats.org/officeDocument/2006/relationships/tags" Target="../tags/tag3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tags" Target="../tags/tag1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6" Type="http://schemas.openxmlformats.org/officeDocument/2006/relationships/notesSlide" Target="../notesSlides/notesSlide8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5.png"/><Relationship Id="rId13" Type="http://schemas.openxmlformats.org/officeDocument/2006/relationships/image" Target="../media/image4.png"/><Relationship Id="rId12" Type="http://schemas.openxmlformats.org/officeDocument/2006/relationships/image" Target="../media/image3.png"/><Relationship Id="rId11" Type="http://schemas.openxmlformats.org/officeDocument/2006/relationships/tags" Target="../tags/tag63.xml"/><Relationship Id="rId10" Type="http://schemas.openxmlformats.org/officeDocument/2006/relationships/tags" Target="../tags/tag62.xml"/><Relationship Id="rId1" Type="http://schemas.openxmlformats.org/officeDocument/2006/relationships/tags" Target="../tags/tag5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9" Type="http://schemas.openxmlformats.org/officeDocument/2006/relationships/notesSlide" Target="../notesSlides/notesSlide9.x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9.jpeg"/><Relationship Id="rId16" Type="http://schemas.openxmlformats.org/officeDocument/2006/relationships/tags" Target="../tags/tag76.xml"/><Relationship Id="rId15" Type="http://schemas.openxmlformats.org/officeDocument/2006/relationships/image" Target="../media/image8.png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tags" Target="../tags/tag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A_矩形 7"/>
          <p:cNvSpPr/>
          <p:nvPr>
            <p:custDataLst>
              <p:tags r:id="rId1"/>
            </p:custDataLst>
          </p:nvPr>
        </p:nvSpPr>
        <p:spPr>
          <a:xfrm>
            <a:off x="1067756" y="1050306"/>
            <a:ext cx="752348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4800" b="1" kern="0" dirty="0">
                <a:solidFill>
                  <a:schemeClr val="accent4"/>
                </a:solidFill>
                <a:cs typeface="+mn-ea"/>
                <a:sym typeface="+mn-lt"/>
              </a:rPr>
              <a:t>晚景如春</a:t>
            </a:r>
            <a:endParaRPr lang="zh-CN" altLang="en-US" sz="4800" b="1" kern="0" dirty="0">
              <a:solidFill>
                <a:schemeClr val="accent4"/>
              </a:solidFill>
              <a:cs typeface="+mn-ea"/>
              <a:sym typeface="+mn-lt"/>
            </a:endParaRPr>
          </a:p>
          <a:p>
            <a:pPr lvl="0" algn="ctr" defTabSz="685800">
              <a:defRPr/>
            </a:pPr>
            <a:r>
              <a:rPr lang="en-US" altLang="zh-CN" sz="4800" b="1" kern="0" dirty="0">
                <a:solidFill>
                  <a:schemeClr val="accent4"/>
                </a:solidFill>
                <a:cs typeface="+mn-ea"/>
                <a:sym typeface="+mn-lt"/>
              </a:rPr>
              <a:t>——</a:t>
            </a:r>
            <a:r>
              <a:rPr lang="zh-CN" altLang="en-US" sz="4800" b="1" kern="0" dirty="0">
                <a:solidFill>
                  <a:schemeClr val="accent4"/>
                </a:solidFill>
                <a:cs typeface="+mn-ea"/>
                <a:sym typeface="+mn-lt"/>
              </a:rPr>
              <a:t>线上互助养老服务</a:t>
            </a:r>
            <a:r>
              <a:rPr lang="zh-CN" altLang="en-US" sz="4800" b="1" kern="0" dirty="0">
                <a:solidFill>
                  <a:schemeClr val="accent4"/>
                </a:solidFill>
                <a:cs typeface="+mn-ea"/>
                <a:sym typeface="+mn-lt"/>
              </a:rPr>
              <a:t>平台</a:t>
            </a:r>
            <a:endParaRPr lang="zh-CN" altLang="en-US" sz="4800" b="1" kern="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428" name="矩形 427"/>
          <p:cNvSpPr/>
          <p:nvPr/>
        </p:nvSpPr>
        <p:spPr>
          <a:xfrm>
            <a:off x="2468292" y="3322621"/>
            <a:ext cx="4350927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zh-CN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成员：</a:t>
            </a:r>
            <a:r>
              <a:rPr lang="en-US" altLang="zh-CN" sz="1400" ker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2152056 </a:t>
            </a:r>
            <a:r>
              <a:rPr lang="zh-CN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王宇轩</a:t>
            </a:r>
            <a:endParaRPr lang="zh-CN" altLang="en-US" sz="1400" ker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 defTabSz="914400">
              <a:lnSpc>
                <a:spcPct val="150000"/>
              </a:lnSpc>
              <a:defRPr/>
            </a:pPr>
            <a:r>
              <a:rPr lang="en-US" altLang="zh-CN" sz="1400" ker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    2152060 </a:t>
            </a:r>
            <a:r>
              <a:rPr lang="zh-CN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朱乐怡</a:t>
            </a:r>
            <a:endParaRPr lang="zh-CN" altLang="en-US" sz="1400" ker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0" name="PA_矩形 8"/>
          <p:cNvSpPr/>
          <p:nvPr>
            <p:custDataLst>
              <p:tags r:id="rId2"/>
            </p:custDataLst>
          </p:nvPr>
        </p:nvSpPr>
        <p:spPr>
          <a:xfrm>
            <a:off x="3656084" y="2675772"/>
            <a:ext cx="2540056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defTabSz="685800">
              <a:defRPr/>
            </a:pPr>
            <a:r>
              <a:rPr lang="zh-CN" altLang="en-US" sz="1200" kern="0">
                <a:solidFill>
                  <a:schemeClr val="accent4"/>
                </a:solidFill>
                <a:cs typeface="+mn-ea"/>
                <a:sym typeface="+mn-lt"/>
              </a:rPr>
              <a:t>老有所养</a:t>
            </a:r>
            <a:r>
              <a:rPr lang="en-US" altLang="zh-CN" sz="1200" kern="0">
                <a:solidFill>
                  <a:schemeClr val="accent4"/>
                </a:solidFill>
                <a:cs typeface="+mn-ea"/>
                <a:sym typeface="+mn-lt"/>
              </a:rPr>
              <a:t> </a:t>
            </a:r>
            <a:r>
              <a:rPr lang="zh-CN" altLang="en-US" sz="1200" kern="0">
                <a:solidFill>
                  <a:schemeClr val="accent4"/>
                </a:solidFill>
                <a:cs typeface="+mn-ea"/>
                <a:sym typeface="+mn-lt"/>
              </a:rPr>
              <a:t>老有所依</a:t>
            </a:r>
            <a:endParaRPr lang="zh-CN" altLang="en-US" sz="1200" kern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431" name="椭圆 430"/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CB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2" name="椭圆 431"/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CDB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3" name="椭圆 432"/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4" name="椭圆 433"/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任意多边形: 形状 18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/>
        </p:nvSpPr>
        <p:spPr bwMode="auto">
          <a:xfrm>
            <a:off x="5426409" y="3020724"/>
            <a:ext cx="3717592" cy="2122776"/>
          </a:xfrm>
          <a:custGeom>
            <a:avLst/>
            <a:gdLst>
              <a:gd name="connsiteX0" fmla="*/ 3495816 w 3717592"/>
              <a:gd name="connsiteY0" fmla="*/ 0 h 2122776"/>
              <a:gd name="connsiteX1" fmla="*/ 3701178 w 3717592"/>
              <a:gd name="connsiteY1" fmla="*/ 34967 h 2122776"/>
              <a:gd name="connsiteX2" fmla="*/ 3717592 w 3717592"/>
              <a:gd name="connsiteY2" fmla="*/ 42045 h 2122776"/>
              <a:gd name="connsiteX3" fmla="*/ 3717592 w 3717592"/>
              <a:gd name="connsiteY3" fmla="*/ 2122776 h 2122776"/>
              <a:gd name="connsiteX4" fmla="*/ 0 w 3717592"/>
              <a:gd name="connsiteY4" fmla="*/ 2122776 h 2122776"/>
              <a:gd name="connsiteX5" fmla="*/ 14894 w 3717592"/>
              <a:gd name="connsiteY5" fmla="*/ 2066590 h 2122776"/>
              <a:gd name="connsiteX6" fmla="*/ 545207 w 3717592"/>
              <a:gd name="connsiteY6" fmla="*/ 1544535 h 2122776"/>
              <a:gd name="connsiteX7" fmla="*/ 1398491 w 3717592"/>
              <a:gd name="connsiteY7" fmla="*/ 1338068 h 2122776"/>
              <a:gd name="connsiteX8" fmla="*/ 2215890 w 3717592"/>
              <a:gd name="connsiteY8" fmla="*/ 1052190 h 2122776"/>
              <a:gd name="connsiteX9" fmla="*/ 2722278 w 3717592"/>
              <a:gd name="connsiteY9" fmla="*/ 500286 h 2122776"/>
              <a:gd name="connsiteX10" fmla="*/ 3296451 w 3717592"/>
              <a:gd name="connsiteY10" fmla="*/ 31764 h 2122776"/>
              <a:gd name="connsiteX11" fmla="*/ 3495816 w 3717592"/>
              <a:gd name="connsiteY11" fmla="*/ 0 h 212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17592" h="2122776">
                <a:moveTo>
                  <a:pt x="3495816" y="0"/>
                </a:moveTo>
                <a:cubicBezTo>
                  <a:pt x="3566092" y="0"/>
                  <a:pt x="3636369" y="11726"/>
                  <a:pt x="3701178" y="34967"/>
                </a:cubicBezTo>
                <a:lnTo>
                  <a:pt x="3717592" y="42045"/>
                </a:lnTo>
                <a:lnTo>
                  <a:pt x="3717592" y="2122776"/>
                </a:lnTo>
                <a:lnTo>
                  <a:pt x="0" y="2122776"/>
                </a:lnTo>
                <a:lnTo>
                  <a:pt x="14894" y="2066590"/>
                </a:lnTo>
                <a:cubicBezTo>
                  <a:pt x="99064" y="1828986"/>
                  <a:pt x="311451" y="1648762"/>
                  <a:pt x="545207" y="1544535"/>
                </a:cubicBezTo>
                <a:cubicBezTo>
                  <a:pt x="812357" y="1425419"/>
                  <a:pt x="1107417" y="1389684"/>
                  <a:pt x="1398491" y="1338068"/>
                </a:cubicBezTo>
                <a:cubicBezTo>
                  <a:pt x="1685577" y="1290421"/>
                  <a:pt x="1980638" y="1222922"/>
                  <a:pt x="2215890" y="1052190"/>
                </a:cubicBezTo>
                <a:cubicBezTo>
                  <a:pt x="2419243" y="905280"/>
                  <a:pt x="2566773" y="694842"/>
                  <a:pt x="2722278" y="500286"/>
                </a:cubicBezTo>
                <a:cubicBezTo>
                  <a:pt x="2877783" y="301760"/>
                  <a:pt x="3061200" y="111175"/>
                  <a:pt x="3296451" y="31764"/>
                </a:cubicBezTo>
                <a:cubicBezTo>
                  <a:pt x="3360248" y="11912"/>
                  <a:pt x="3428032" y="0"/>
                  <a:pt x="3495816" y="0"/>
                </a:cubicBezTo>
                <a:close/>
              </a:path>
            </a:pathLst>
          </a:custGeom>
          <a:solidFill>
            <a:srgbClr val="CDBBA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: 形状 19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/>
        </p:nvSpPr>
        <p:spPr bwMode="auto">
          <a:xfrm>
            <a:off x="-19574" y="-16371"/>
            <a:ext cx="3468681" cy="1203608"/>
          </a:xfrm>
          <a:custGeom>
            <a:avLst/>
            <a:gdLst>
              <a:gd name="connsiteX0" fmla="*/ 0 w 3468681"/>
              <a:gd name="connsiteY0" fmla="*/ 0 h 1203608"/>
              <a:gd name="connsiteX1" fmla="*/ 3404384 w 3468681"/>
              <a:gd name="connsiteY1" fmla="*/ 0 h 1203608"/>
              <a:gd name="connsiteX2" fmla="*/ 3407329 w 3468681"/>
              <a:gd name="connsiteY2" fmla="*/ 1963 h 1203608"/>
              <a:gd name="connsiteX3" fmla="*/ 3436809 w 3468681"/>
              <a:gd name="connsiteY3" fmla="*/ 32737 h 1203608"/>
              <a:gd name="connsiteX4" fmla="*/ 3432607 w 3468681"/>
              <a:gd name="connsiteY4" fmla="*/ 279456 h 1203608"/>
              <a:gd name="connsiteX5" fmla="*/ 2356879 w 3468681"/>
              <a:gd name="connsiteY5" fmla="*/ 986161 h 1203608"/>
              <a:gd name="connsiteX6" fmla="*/ 2289646 w 3468681"/>
              <a:gd name="connsiteY6" fmla="*/ 981979 h 1203608"/>
              <a:gd name="connsiteX7" fmla="*/ 1634123 w 3468681"/>
              <a:gd name="connsiteY7" fmla="*/ 894164 h 1203608"/>
              <a:gd name="connsiteX8" fmla="*/ 1554284 w 3468681"/>
              <a:gd name="connsiteY8" fmla="*/ 898345 h 1203608"/>
              <a:gd name="connsiteX9" fmla="*/ 734881 w 3468681"/>
              <a:gd name="connsiteY9" fmla="*/ 1170155 h 1203608"/>
              <a:gd name="connsiteX10" fmla="*/ 486960 w 3468681"/>
              <a:gd name="connsiteY10" fmla="*/ 1203608 h 1203608"/>
              <a:gd name="connsiteX11" fmla="*/ 7136 w 3468681"/>
              <a:gd name="connsiteY11" fmla="*/ 1092467 h 1203608"/>
              <a:gd name="connsiteX12" fmla="*/ 0 w 3468681"/>
              <a:gd name="connsiteY12" fmla="*/ 1088178 h 120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68681" h="1203608">
                <a:moveTo>
                  <a:pt x="0" y="0"/>
                </a:moveTo>
                <a:lnTo>
                  <a:pt x="3404384" y="0"/>
                </a:lnTo>
                <a:lnTo>
                  <a:pt x="3407329" y="1963"/>
                </a:lnTo>
                <a:cubicBezTo>
                  <a:pt x="3418425" y="11045"/>
                  <a:pt x="3428405" y="21238"/>
                  <a:pt x="3436809" y="32737"/>
                </a:cubicBezTo>
                <a:cubicBezTo>
                  <a:pt x="3491436" y="103826"/>
                  <a:pt x="3466224" y="200004"/>
                  <a:pt x="3432607" y="279456"/>
                </a:cubicBezTo>
                <a:cubicBezTo>
                  <a:pt x="3251918" y="697625"/>
                  <a:pt x="2810702" y="986161"/>
                  <a:pt x="2356879" y="986161"/>
                </a:cubicBezTo>
                <a:cubicBezTo>
                  <a:pt x="2335868" y="986161"/>
                  <a:pt x="2310656" y="986161"/>
                  <a:pt x="2289646" y="981979"/>
                </a:cubicBezTo>
                <a:cubicBezTo>
                  <a:pt x="2071138" y="969434"/>
                  <a:pt x="1852631" y="894164"/>
                  <a:pt x="1634123" y="894164"/>
                </a:cubicBezTo>
                <a:cubicBezTo>
                  <a:pt x="1608911" y="894164"/>
                  <a:pt x="1579497" y="894164"/>
                  <a:pt x="1554284" y="898345"/>
                </a:cubicBezTo>
                <a:cubicBezTo>
                  <a:pt x="1268544" y="923435"/>
                  <a:pt x="1016420" y="1103248"/>
                  <a:pt x="734881" y="1170155"/>
                </a:cubicBezTo>
                <a:cubicBezTo>
                  <a:pt x="655042" y="1191063"/>
                  <a:pt x="571001" y="1203608"/>
                  <a:pt x="486960" y="1203608"/>
                </a:cubicBezTo>
                <a:cubicBezTo>
                  <a:pt x="319928" y="1203608"/>
                  <a:pt x="155259" y="1165973"/>
                  <a:pt x="7136" y="1092467"/>
                </a:cubicBezTo>
                <a:lnTo>
                  <a:pt x="0" y="1088178"/>
                </a:lnTo>
                <a:close/>
              </a:path>
            </a:pathLst>
          </a:cu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pic>
        <p:nvPicPr>
          <p:cNvPr id="3" name="图片 2" descr="WPS图片-抠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5" y="2618740"/>
            <a:ext cx="2305050" cy="2305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>
            <p:custDataLst>
              <p:tags r:id="rId1"/>
            </p:custDataLst>
          </p:nvPr>
        </p:nvSpPr>
        <p:spPr>
          <a:xfrm>
            <a:off x="1420495" y="1593215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>
            <p:custDataLst>
              <p:tags r:id="rId2"/>
            </p:custDataLst>
          </p:nvPr>
        </p:nvSpPr>
        <p:spPr>
          <a:xfrm>
            <a:off x="840105" y="518160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999490" y="602615"/>
            <a:ext cx="73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首页</a:t>
            </a:r>
            <a:endParaRPr lang="zh-CN" altLang="en-US"/>
          </a:p>
        </p:txBody>
      </p:sp>
      <p:sp>
        <p:nvSpPr>
          <p:cNvPr id="46" name="下箭头 45"/>
          <p:cNvSpPr/>
          <p:nvPr>
            <p:custDataLst>
              <p:tags r:id="rId4"/>
            </p:custDataLst>
          </p:nvPr>
        </p:nvSpPr>
        <p:spPr>
          <a:xfrm>
            <a:off x="999490" y="1109345"/>
            <a:ext cx="713740" cy="3676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>
            <p:custDataLst>
              <p:tags r:id="rId5"/>
            </p:custDataLst>
          </p:nvPr>
        </p:nvSpPr>
        <p:spPr>
          <a:xfrm>
            <a:off x="260350" y="1588135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>
            <p:custDataLst>
              <p:tags r:id="rId6"/>
            </p:custDataLst>
          </p:nvPr>
        </p:nvSpPr>
        <p:spPr>
          <a:xfrm>
            <a:off x="221615" y="1678940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社区服务</a:t>
            </a:r>
            <a:endParaRPr lang="zh-CN" altLang="en-US"/>
          </a:p>
        </p:txBody>
      </p:sp>
      <p:sp>
        <p:nvSpPr>
          <p:cNvPr id="49" name="圆角矩形 48"/>
          <p:cNvSpPr/>
          <p:nvPr>
            <p:custDataLst>
              <p:tags r:id="rId7"/>
            </p:custDataLst>
          </p:nvPr>
        </p:nvSpPr>
        <p:spPr>
          <a:xfrm>
            <a:off x="241300" y="2343785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>
            <p:custDataLst>
              <p:tags r:id="rId8"/>
            </p:custDataLst>
          </p:nvPr>
        </p:nvSpPr>
        <p:spPr>
          <a:xfrm>
            <a:off x="1400175" y="1672590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子女桥梁</a:t>
            </a:r>
            <a:endParaRPr lang="zh-CN" altLang="en-US"/>
          </a:p>
        </p:txBody>
      </p:sp>
      <p:sp>
        <p:nvSpPr>
          <p:cNvPr id="51" name="文本框 50"/>
          <p:cNvSpPr txBox="1"/>
          <p:nvPr>
            <p:custDataLst>
              <p:tags r:id="rId9"/>
            </p:custDataLst>
          </p:nvPr>
        </p:nvSpPr>
        <p:spPr>
          <a:xfrm>
            <a:off x="194945" y="2446020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主题专区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圆角矩形 51"/>
          <p:cNvSpPr/>
          <p:nvPr>
            <p:custDataLst>
              <p:tags r:id="rId10"/>
            </p:custDataLst>
          </p:nvPr>
        </p:nvSpPr>
        <p:spPr>
          <a:xfrm>
            <a:off x="1400175" y="2343785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>
            <p:custDataLst>
              <p:tags r:id="rId11"/>
            </p:custDataLst>
          </p:nvPr>
        </p:nvSpPr>
        <p:spPr>
          <a:xfrm>
            <a:off x="1353820" y="2446020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AFAFA"/>
                </a:solidFill>
              </a:rPr>
              <a:t>紧急求助</a:t>
            </a:r>
            <a:endParaRPr lang="zh-CN" altLang="en-US">
              <a:solidFill>
                <a:srgbClr val="FAFAFA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t="75848" b="11297"/>
          <a:stretch>
            <a:fillRect/>
          </a:stretch>
        </p:blipFill>
        <p:spPr>
          <a:xfrm>
            <a:off x="377190" y="3134360"/>
            <a:ext cx="1830705" cy="50292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14"/>
            </p:custDataLst>
          </p:nvPr>
        </p:nvSpPr>
        <p:spPr>
          <a:xfrm>
            <a:off x="2578735" y="883920"/>
            <a:ext cx="2811145" cy="1846580"/>
          </a:xfrm>
          <a:prstGeom prst="rect">
            <a:avLst/>
          </a:prstGeom>
        </p:spPr>
        <p:txBody>
          <a:bodyPr wrap="square">
            <a:noAutofit/>
          </a:bodyPr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zh-CN" sz="1200" dirty="0">
                <a:solidFill>
                  <a:schemeClr val="tx2">
                    <a:lumMod val="5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为老年提供了紧急情况下快速求助的工具，通过提前设置好联系人，当老年人遇到突发情况时，可以快速按下求助按钮，向紧急联系人发送求救信息，让在老人周围的邻居可以快速赶到现场，及时实施救助，并且呼叫120。</a:t>
            </a:r>
            <a:endParaRPr lang="zh-CN" altLang="zh-CN" sz="1200" dirty="0">
              <a:solidFill>
                <a:schemeClr val="tx2">
                  <a:lumMod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</a:endParaRPr>
          </a:p>
        </p:txBody>
      </p:sp>
      <p:pic>
        <p:nvPicPr>
          <p:cNvPr id="11" name="图片 11" descr="aa2077d93f5cfc23b556652d6f003bb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734050" y="401955"/>
            <a:ext cx="2009140" cy="4349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>
            <p:custDataLst>
              <p:tags r:id="rId1"/>
            </p:custDataLst>
          </p:nvPr>
        </p:nvSpPr>
        <p:spPr>
          <a:xfrm>
            <a:off x="1092835" y="1020445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1140460" y="1104900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集市</a:t>
            </a:r>
            <a:endParaRPr lang="zh-CN" altLang="en-US"/>
          </a:p>
        </p:txBody>
      </p:sp>
      <p:sp>
        <p:nvSpPr>
          <p:cNvPr id="21" name="圆角矩形 20"/>
          <p:cNvSpPr/>
          <p:nvPr>
            <p:custDataLst>
              <p:tags r:id="rId3"/>
            </p:custDataLst>
          </p:nvPr>
        </p:nvSpPr>
        <p:spPr>
          <a:xfrm>
            <a:off x="1132840" y="2096770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>
            <p:custDataLst>
              <p:tags r:id="rId4"/>
            </p:custDataLst>
          </p:nvPr>
        </p:nvSpPr>
        <p:spPr>
          <a:xfrm>
            <a:off x="1251585" y="1616075"/>
            <a:ext cx="713740" cy="3676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5"/>
            </p:custDataLst>
          </p:nvPr>
        </p:nvSpPr>
        <p:spPr>
          <a:xfrm>
            <a:off x="1092835" y="2173605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物品需求</a:t>
            </a:r>
            <a:endParaRPr lang="zh-CN" altLang="en-US"/>
          </a:p>
        </p:txBody>
      </p:sp>
      <p:sp>
        <p:nvSpPr>
          <p:cNvPr id="24" name="圆角矩形 23"/>
          <p:cNvSpPr/>
          <p:nvPr>
            <p:custDataLst>
              <p:tags r:id="rId6"/>
            </p:custDataLst>
          </p:nvPr>
        </p:nvSpPr>
        <p:spPr>
          <a:xfrm>
            <a:off x="1132840" y="2681605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1092835" y="2786380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采买计划</a:t>
            </a:r>
            <a:endParaRPr lang="zh-CN" altLang="en-US"/>
          </a:p>
        </p:txBody>
      </p:sp>
      <p:sp>
        <p:nvSpPr>
          <p:cNvPr id="3" name="圆角矩形 2"/>
          <p:cNvSpPr/>
          <p:nvPr>
            <p:custDataLst>
              <p:tags r:id="rId8"/>
            </p:custDataLst>
          </p:nvPr>
        </p:nvSpPr>
        <p:spPr>
          <a:xfrm>
            <a:off x="1132840" y="3266440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1092835" y="3399155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闲置物品</a:t>
            </a:r>
            <a:endParaRPr lang="zh-CN" altLang="en-US"/>
          </a:p>
        </p:txBody>
      </p:sp>
      <p:sp>
        <p:nvSpPr>
          <p:cNvPr id="50" name="矩形 49"/>
          <p:cNvSpPr/>
          <p:nvPr>
            <p:custDataLst>
              <p:tags r:id="rId10"/>
            </p:custDataLst>
          </p:nvPr>
        </p:nvSpPr>
        <p:spPr>
          <a:xfrm>
            <a:off x="2642870" y="1548765"/>
            <a:ext cx="2582545" cy="1763395"/>
          </a:xfrm>
          <a:prstGeom prst="rect">
            <a:avLst/>
          </a:prstGeom>
        </p:spPr>
        <p:txBody>
          <a:bodyPr wrap="square">
            <a:noAutofit/>
          </a:bodyPr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zh-CN" sz="1200" dirty="0">
                <a:solidFill>
                  <a:schemeClr val="tx2">
                    <a:lumMod val="5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通过发帖的方式描述自己的物品需求，寻找愿意帮忙的老年人；</a:t>
            </a:r>
            <a:endParaRPr lang="zh-CN" altLang="zh-CN" sz="1200" dirty="0">
              <a:solidFill>
                <a:schemeClr val="tx2">
                  <a:lumMod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zh-CN" sz="1200" dirty="0">
                <a:solidFill>
                  <a:schemeClr val="tx2">
                    <a:lumMod val="5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同时，还可以发送进城采买的信息，让有需要的人联系自己；</a:t>
            </a:r>
            <a:endParaRPr lang="zh-CN" altLang="zh-CN" sz="1200" dirty="0">
              <a:solidFill>
                <a:schemeClr val="tx2">
                  <a:lumMod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zh-CN" sz="1200" dirty="0">
                <a:solidFill>
                  <a:schemeClr val="tx2">
                    <a:lumMod val="5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除此之外，闲置物品交换等等均可以在这个功能栏中实现。</a:t>
            </a:r>
            <a:endParaRPr lang="zh-CN" altLang="zh-CN" sz="1200" dirty="0">
              <a:solidFill>
                <a:schemeClr val="tx2">
                  <a:lumMod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</a:endParaRPr>
          </a:p>
        </p:txBody>
      </p:sp>
      <p:pic>
        <p:nvPicPr>
          <p:cNvPr id="12" name="图片 12" descr="2063d020e0132a653b4f2e12b926b4e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459095" y="282575"/>
            <a:ext cx="2004695" cy="4339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>
            <p:custDataLst>
              <p:tags r:id="rId1"/>
            </p:custDataLst>
          </p:nvPr>
        </p:nvSpPr>
        <p:spPr>
          <a:xfrm>
            <a:off x="1075690" y="1088390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下箭头 33"/>
          <p:cNvSpPr/>
          <p:nvPr>
            <p:custDataLst>
              <p:tags r:id="rId2"/>
            </p:custDataLst>
          </p:nvPr>
        </p:nvSpPr>
        <p:spPr>
          <a:xfrm>
            <a:off x="1233805" y="1684020"/>
            <a:ext cx="713740" cy="3676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>
            <p:custDataLst>
              <p:tags r:id="rId3"/>
            </p:custDataLst>
          </p:nvPr>
        </p:nvSpPr>
        <p:spPr>
          <a:xfrm>
            <a:off x="1122045" y="2164715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>
            <p:custDataLst>
              <p:tags r:id="rId4"/>
            </p:custDataLst>
          </p:nvPr>
        </p:nvSpPr>
        <p:spPr>
          <a:xfrm>
            <a:off x="1075690" y="2249805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兴趣小组</a:t>
            </a:r>
            <a:endParaRPr lang="zh-CN" altLang="en-US"/>
          </a:p>
        </p:txBody>
      </p:sp>
      <p:sp>
        <p:nvSpPr>
          <p:cNvPr id="47" name="圆角矩形 46"/>
          <p:cNvSpPr/>
          <p:nvPr>
            <p:custDataLst>
              <p:tags r:id="rId5"/>
            </p:custDataLst>
          </p:nvPr>
        </p:nvSpPr>
        <p:spPr>
          <a:xfrm>
            <a:off x="1122045" y="2749550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>
            <p:custDataLst>
              <p:tags r:id="rId6"/>
            </p:custDataLst>
          </p:nvPr>
        </p:nvSpPr>
        <p:spPr>
          <a:xfrm>
            <a:off x="1122045" y="2854325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健康互助</a:t>
            </a:r>
            <a:endParaRPr lang="zh-CN" altLang="en-US"/>
          </a:p>
        </p:txBody>
      </p:sp>
      <p:sp>
        <p:nvSpPr>
          <p:cNvPr id="49" name="文本框 48"/>
          <p:cNvSpPr txBox="1"/>
          <p:nvPr>
            <p:custDataLst>
              <p:tags r:id="rId7"/>
            </p:custDataLst>
          </p:nvPr>
        </p:nvSpPr>
        <p:spPr>
          <a:xfrm>
            <a:off x="1233805" y="1180465"/>
            <a:ext cx="645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论坛</a:t>
            </a:r>
            <a:endParaRPr lang="zh-CN" altLang="en-US"/>
          </a:p>
        </p:txBody>
      </p:sp>
      <p:sp>
        <p:nvSpPr>
          <p:cNvPr id="50" name="矩形 49"/>
          <p:cNvSpPr/>
          <p:nvPr>
            <p:custDataLst>
              <p:tags r:id="rId8"/>
            </p:custDataLst>
          </p:nvPr>
        </p:nvSpPr>
        <p:spPr>
          <a:xfrm>
            <a:off x="2612390" y="1548765"/>
            <a:ext cx="2409190" cy="1491615"/>
          </a:xfrm>
          <a:prstGeom prst="rect">
            <a:avLst/>
          </a:prstGeom>
        </p:spPr>
        <p:txBody>
          <a:bodyPr wrap="square">
            <a:noAutofit/>
          </a:bodyPr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zh-CN" sz="1200" dirty="0">
                <a:solidFill>
                  <a:schemeClr val="tx2">
                    <a:lumMod val="5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为用户提供花草栽培、影视戏曲、娱乐交友等基于兴趣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分类</a:t>
            </a:r>
            <a:r>
              <a:rPr lang="zh-CN" altLang="zh-CN" sz="1200" dirty="0">
                <a:solidFill>
                  <a:schemeClr val="tx2">
                    <a:lumMod val="5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的聊天室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，在此老年人可以交流所思所想，以及分享健康知识</a:t>
            </a:r>
            <a:r>
              <a:rPr lang="zh-CN" altLang="en-US" sz="12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。</a:t>
            </a:r>
            <a:endParaRPr kumimoji="0" lang="en-US" altLang="zh-CN" sz="1200" b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13" name="图片 13" descr="5f62329b7abfe54fe18fc0806cb6b9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334635" y="213360"/>
            <a:ext cx="2051050" cy="4439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3"/>
          <p:cNvSpPr/>
          <p:nvPr>
            <p:custDataLst>
              <p:tags r:id="rId1"/>
            </p:custDataLst>
          </p:nvPr>
        </p:nvSpPr>
        <p:spPr>
          <a:xfrm>
            <a:off x="702945" y="2856865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>
            <p:custDataLst>
              <p:tags r:id="rId2"/>
            </p:custDataLst>
          </p:nvPr>
        </p:nvSpPr>
        <p:spPr>
          <a:xfrm>
            <a:off x="725170" y="1195705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3"/>
            </p:custDataLst>
          </p:nvPr>
        </p:nvSpPr>
        <p:spPr>
          <a:xfrm>
            <a:off x="942340" y="1280160"/>
            <a:ext cx="874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我的</a:t>
            </a:r>
            <a:endParaRPr lang="zh-CN" altLang="en-US"/>
          </a:p>
        </p:txBody>
      </p:sp>
      <p:sp>
        <p:nvSpPr>
          <p:cNvPr id="41" name="下箭头 40"/>
          <p:cNvSpPr/>
          <p:nvPr>
            <p:custDataLst>
              <p:tags r:id="rId4"/>
            </p:custDataLst>
          </p:nvPr>
        </p:nvSpPr>
        <p:spPr>
          <a:xfrm>
            <a:off x="883920" y="1791335"/>
            <a:ext cx="713740" cy="3676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>
            <p:custDataLst>
              <p:tags r:id="rId5"/>
            </p:custDataLst>
          </p:nvPr>
        </p:nvSpPr>
        <p:spPr>
          <a:xfrm>
            <a:off x="702945" y="2272030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>
            <p:custDataLst>
              <p:tags r:id="rId6"/>
            </p:custDataLst>
          </p:nvPr>
        </p:nvSpPr>
        <p:spPr>
          <a:xfrm>
            <a:off x="694055" y="2922905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用户画像</a:t>
            </a:r>
            <a:endParaRPr lang="zh-CN" altLang="en-US"/>
          </a:p>
        </p:txBody>
      </p:sp>
      <p:sp>
        <p:nvSpPr>
          <p:cNvPr id="45" name="文本框 44"/>
          <p:cNvSpPr txBox="1"/>
          <p:nvPr>
            <p:custDataLst>
              <p:tags r:id="rId7"/>
            </p:custDataLst>
          </p:nvPr>
        </p:nvSpPr>
        <p:spPr>
          <a:xfrm>
            <a:off x="679450" y="2357120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主体区分</a:t>
            </a:r>
            <a:endParaRPr lang="zh-CN" altLang="en-US"/>
          </a:p>
        </p:txBody>
      </p:sp>
      <p:sp>
        <p:nvSpPr>
          <p:cNvPr id="38" name="矩形 37"/>
          <p:cNvSpPr/>
          <p:nvPr>
            <p:custDataLst>
              <p:tags r:id="rId8"/>
            </p:custDataLst>
          </p:nvPr>
        </p:nvSpPr>
        <p:spPr>
          <a:xfrm>
            <a:off x="2339340" y="1330325"/>
            <a:ext cx="2530475" cy="2135505"/>
          </a:xfrm>
          <a:prstGeom prst="rect">
            <a:avLst/>
          </a:prstGeom>
        </p:spPr>
        <p:txBody>
          <a:bodyPr wrap="square">
            <a:noAutofit/>
          </a:bodyPr>
          <a:p>
            <a:pPr algn="just"/>
            <a:r>
              <a:rPr lang="zh-CN" altLang="zh-CN" sz="1200" kern="100" dirty="0">
                <a:solidFill>
                  <a:schemeClr val="tx2">
                    <a:lumMod val="5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进行用户分类，区分老年人、社区、子女三大用户。</a:t>
            </a:r>
            <a:endParaRPr lang="zh-CN" altLang="zh-CN" sz="1200" kern="100" dirty="0">
              <a:solidFill>
                <a:schemeClr val="tx2">
                  <a:lumMod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</a:endParaRPr>
          </a:p>
          <a:p>
            <a:pPr algn="just"/>
            <a:r>
              <a:rPr lang="zh-CN" sz="1200" kern="100" dirty="0">
                <a:solidFill>
                  <a:schemeClr val="tx2">
                    <a:lumMod val="5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对于老年人用户，提交基本的个人信息，还将定位其所属社区，了解其主要爱好，询问健康状况，依次为依据来为老年人推荐符合其需求的个性化产品。在后续的项目完善中，希望能通过大数据技术直接同步老年人的个人信息，省去填写环节带来的不方便，简化注册流程便于老年人使用。</a:t>
            </a:r>
            <a:endParaRPr lang="zh-CN" sz="1200" kern="100" dirty="0">
              <a:solidFill>
                <a:schemeClr val="tx2">
                  <a:lumMod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</a:endParaRPr>
          </a:p>
        </p:txBody>
      </p:sp>
      <p:pic>
        <p:nvPicPr>
          <p:cNvPr id="14" name="图片 14" descr="425162befbb76a7dd4b0487a697addc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389880" y="280670"/>
            <a:ext cx="2033905" cy="4403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697" y="3551695"/>
            <a:ext cx="2417430" cy="161162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870961" y="156903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kumimoji="1" lang="zh-CN" altLang="en-US" sz="2400" kern="0" dirty="0">
                <a:solidFill>
                  <a:schemeClr val="accent4"/>
                </a:solidFill>
                <a:cs typeface="+mn-ea"/>
                <a:sym typeface="+mn-lt"/>
              </a:rPr>
              <a:t>技术分析</a:t>
            </a:r>
            <a:endParaRPr kumimoji="1" lang="zh-CN" altLang="en-US" sz="2400" kern="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46040" y="1313247"/>
            <a:ext cx="2389692" cy="2357717"/>
            <a:chOff x="2848701" y="1401907"/>
            <a:chExt cx="3374351" cy="3329201"/>
          </a:xfrm>
        </p:grpSpPr>
        <p:sp>
          <p:nvSpPr>
            <p:cNvPr id="2" name="矩形: 圆角 1"/>
            <p:cNvSpPr/>
            <p:nvPr/>
          </p:nvSpPr>
          <p:spPr>
            <a:xfrm rot="2700000">
              <a:off x="3899888" y="1401907"/>
              <a:ext cx="1324562" cy="132456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: 圆角 24"/>
            <p:cNvSpPr/>
            <p:nvPr/>
          </p:nvSpPr>
          <p:spPr>
            <a:xfrm rot="2700000">
              <a:off x="4898491" y="2404184"/>
              <a:ext cx="1324562" cy="132456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矩形: 圆角 23"/>
            <p:cNvSpPr/>
            <p:nvPr/>
          </p:nvSpPr>
          <p:spPr>
            <a:xfrm rot="2700000">
              <a:off x="2848701" y="2404186"/>
              <a:ext cx="1324562" cy="132456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矩形: 圆角 25"/>
            <p:cNvSpPr/>
            <p:nvPr/>
          </p:nvSpPr>
          <p:spPr>
            <a:xfrm rot="2700000">
              <a:off x="3899886" y="3406546"/>
              <a:ext cx="1324562" cy="1324561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367030" y="904875"/>
            <a:ext cx="3119755" cy="15405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优点：（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1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）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微信小程序易用性高，采用Web开发技术，上手快且提供基础组件和模板。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（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2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）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跨平台支持使应用能在iOS和Android等多个平台上运行，减少开发成本。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（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3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）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便捷的分发渠道使用户无需下载安装，通过扫码或搜索即可进入应用。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66900" y="570008"/>
            <a:ext cx="33807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defTabSz="685800">
              <a:defRPr/>
            </a:pP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·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cs typeface="+mn-ea"/>
                <a:sym typeface="+mn-lt"/>
              </a:rPr>
              <a:t>微信小程序：轻量级应用开发平台</a:t>
            </a:r>
            <a:endParaRPr lang="zh-CN" altLang="en-US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36245" y="2583815"/>
            <a:ext cx="2490470" cy="13125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zh-CN" sz="1100" b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  <a:sym typeface="+mn-lt"/>
              </a:rPr>
              <a:t>缺点：（</a:t>
            </a:r>
            <a:r>
              <a:rPr kumimoji="0" lang="en-US" altLang="zh-CN" sz="1100" b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  <a:sym typeface="+mn-lt"/>
              </a:rPr>
              <a:t>1</a:t>
            </a:r>
            <a:r>
              <a:rPr kumimoji="0" lang="zh-CN" altLang="en-US" sz="1100" b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  <a:sym typeface="+mn-lt"/>
              </a:rPr>
              <a:t>）</a:t>
            </a:r>
            <a:r>
              <a:rPr kumimoji="0" lang="zh-CN" altLang="zh-CN" sz="1100" b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  <a:sym typeface="+mn-lt"/>
              </a:rPr>
              <a:t>基于小程序平台的开发可能导致功能受限，无法实现一些高级功能和系统权限。</a:t>
            </a:r>
            <a:endParaRPr kumimoji="0" lang="zh-CN" altLang="zh-CN" sz="1100" b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zh-CN" sz="1100" b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  <a:sym typeface="+mn-lt"/>
              </a:rPr>
              <a:t>（</a:t>
            </a:r>
            <a:r>
              <a:rPr kumimoji="0" lang="en-US" altLang="zh-CN" sz="1100" b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  <a:sym typeface="+mn-lt"/>
              </a:rPr>
              <a:t>2</a:t>
            </a:r>
            <a:r>
              <a:rPr kumimoji="0" lang="zh-CN" altLang="en-US" sz="1100" b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  <a:sym typeface="+mn-lt"/>
              </a:rPr>
              <a:t>）</a:t>
            </a:r>
            <a:r>
              <a:rPr kumimoji="0" lang="zh-CN" altLang="zh-CN" sz="1100" b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  <a:sym typeface="+mn-lt"/>
              </a:rPr>
              <a:t>性能相对较低，受微信客户端限制。</a:t>
            </a:r>
            <a:endParaRPr kumimoji="0" lang="zh-CN" altLang="zh-CN" sz="1100" b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939781" y="1118867"/>
            <a:ext cx="2567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defTabSz="685800">
              <a:defRPr/>
            </a:pP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·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lang="zh-CN" altLang="zh-CN" sz="1600" dirty="0">
                <a:solidFill>
                  <a:schemeClr val="accent1"/>
                </a:solidFill>
                <a:effectLst/>
                <a:latin typeface="+mn-ea"/>
                <a:cs typeface="Times New Roman" panose="02020603050405020304" charset="0"/>
              </a:rPr>
              <a:t>微信小程序：实现云开发</a:t>
            </a:r>
            <a:endParaRPr lang="zh-CN" altLang="zh-CN" sz="1600" dirty="0">
              <a:solidFill>
                <a:schemeClr val="accent1"/>
              </a:solidFill>
              <a:effectLst/>
              <a:latin typeface="+mn-ea"/>
              <a:cs typeface="Times New Roman" panose="0202060305040502030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829935" y="1533525"/>
            <a:ext cx="3009265" cy="22066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（1）云开发提供了完整的前后端解决方案，无需搭建独立的服务器和数据库。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</a:endParaRPr>
          </a:p>
          <a:p>
            <a:pPr marL="0" marR="0" lvl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（2）云开发提供了丰富的后端服务和API，包括数据库存储、云函数、云存储等。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</a:endParaRPr>
          </a:p>
          <a:p>
            <a:pPr marL="0" marR="0" lvl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（3）云开发保障了数据安全和稳定性，提供了可靠的数据存储和访问控制机制，同时由微信团队负责服务器部署和维护，具备高可用性和稳定性。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</a:endParaRPr>
          </a:p>
        </p:txBody>
      </p:sp>
      <p:grpSp>
        <p:nvGrpSpPr>
          <p:cNvPr id="40" name="Group 112"/>
          <p:cNvGrpSpPr/>
          <p:nvPr/>
        </p:nvGrpSpPr>
        <p:grpSpPr>
          <a:xfrm>
            <a:off x="4954268" y="2306232"/>
            <a:ext cx="422074" cy="395425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41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3" name="AutoShape 112"/>
          <p:cNvSpPr/>
          <p:nvPr/>
        </p:nvSpPr>
        <p:spPr bwMode="auto">
          <a:xfrm>
            <a:off x="4229506" y="2977810"/>
            <a:ext cx="422760" cy="420897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532989" y="2325316"/>
            <a:ext cx="289547" cy="422075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45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7" name="Group 124"/>
          <p:cNvGrpSpPr/>
          <p:nvPr/>
        </p:nvGrpSpPr>
        <p:grpSpPr>
          <a:xfrm>
            <a:off x="4223366" y="1604052"/>
            <a:ext cx="422075" cy="355089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48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870961" y="156903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kumimoji="1" lang="zh-CN" altLang="en-US" sz="2400" kern="0" dirty="0">
                <a:solidFill>
                  <a:schemeClr val="accent4"/>
                </a:solidFill>
                <a:cs typeface="+mn-ea"/>
                <a:sym typeface="+mn-lt"/>
              </a:rPr>
              <a:t>技术分析</a:t>
            </a:r>
            <a:endParaRPr kumimoji="1" lang="zh-CN" altLang="en-US" sz="2400" kern="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42921" y="924627"/>
            <a:ext cx="979544" cy="3603652"/>
            <a:chOff x="3809012" y="1587513"/>
            <a:chExt cx="1383159" cy="5088517"/>
          </a:xfrm>
        </p:grpSpPr>
        <p:sp>
          <p:nvSpPr>
            <p:cNvPr id="2" name="矩形: 圆角 1"/>
            <p:cNvSpPr/>
            <p:nvPr/>
          </p:nvSpPr>
          <p:spPr>
            <a:xfrm rot="2700000">
              <a:off x="3867609" y="1587513"/>
              <a:ext cx="1324562" cy="132456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: 圆角 24"/>
            <p:cNvSpPr/>
            <p:nvPr/>
          </p:nvSpPr>
          <p:spPr>
            <a:xfrm rot="2700000">
              <a:off x="3809063" y="3469402"/>
              <a:ext cx="1324562" cy="132456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矩形: 圆角 23"/>
            <p:cNvSpPr/>
            <p:nvPr/>
          </p:nvSpPr>
          <p:spPr>
            <a:xfrm rot="2700000">
              <a:off x="3809011" y="5351468"/>
              <a:ext cx="1324562" cy="132456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2844800" y="1067435"/>
            <a:ext cx="4303395" cy="9525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获取：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调用微信小程序提供的wx.getUserProfile API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存储：于小程序的全局变量app.globalData，以便其他页面使用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更新：调用setData方法更新页面的数据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844791" y="730247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defTabSz="685800">
              <a:defRPr/>
            </a:pPr>
            <a:r>
              <a:rPr lang="zh-CN" altLang="zh-CN" sz="1600" dirty="0">
                <a:solidFill>
                  <a:schemeClr val="accent1"/>
                </a:solidFill>
                <a:effectLst/>
                <a:latin typeface="+mn-ea"/>
                <a:cs typeface="Times New Roman" panose="02020603050405020304" charset="0"/>
              </a:rPr>
              <a:t>用户信息获取</a:t>
            </a:r>
            <a:endParaRPr lang="zh-CN" altLang="zh-CN" sz="1600" dirty="0">
              <a:solidFill>
                <a:schemeClr val="accent1"/>
              </a:solidFill>
              <a:effectLst/>
              <a:latin typeface="+mn-ea"/>
              <a:cs typeface="Times New Roman" panose="0202060305040502030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875480" y="2108025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00">
              <a:defRPr/>
            </a:pPr>
            <a:r>
              <a:rPr lang="zh-CN" altLang="en-US" sz="1600" dirty="0">
                <a:solidFill>
                  <a:schemeClr val="accent3">
                    <a:lumMod val="90000"/>
                  </a:schemeClr>
                </a:solidFill>
                <a:cs typeface="+mn-ea"/>
                <a:sym typeface="+mn-lt"/>
              </a:rPr>
              <a:t>即时通讯</a:t>
            </a:r>
            <a:endParaRPr lang="zh-CN" altLang="en-US" sz="1600" dirty="0">
              <a:solidFill>
                <a:schemeClr val="accent3">
                  <a:lumMod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964199" y="3599489"/>
            <a:ext cx="129667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00">
              <a:defRPr/>
            </a:pPr>
            <a:r>
              <a:rPr lang="zh-CN" altLang="en-US" sz="1600" dirty="0">
                <a:solidFill>
                  <a:srgbClr val="CDBBA5"/>
                </a:solidFill>
                <a:cs typeface="+mn-ea"/>
                <a:sym typeface="+mn-lt"/>
              </a:rPr>
              <a:t>WeUI组件库</a:t>
            </a:r>
            <a:endParaRPr lang="zh-CN" altLang="en-US" sz="1600" dirty="0">
              <a:solidFill>
                <a:srgbClr val="CDBBA5"/>
              </a:solidFill>
              <a:cs typeface="+mn-ea"/>
              <a:sym typeface="+mn-lt"/>
            </a:endParaRPr>
          </a:p>
        </p:txBody>
      </p:sp>
      <p:grpSp>
        <p:nvGrpSpPr>
          <p:cNvPr id="40" name="Group 112"/>
          <p:cNvGrpSpPr/>
          <p:nvPr/>
        </p:nvGrpSpPr>
        <p:grpSpPr>
          <a:xfrm>
            <a:off x="1393188" y="3825152"/>
            <a:ext cx="422074" cy="395425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41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472414" y="2503116"/>
            <a:ext cx="289547" cy="422075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45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7" name="Group 124"/>
          <p:cNvGrpSpPr/>
          <p:nvPr/>
        </p:nvGrpSpPr>
        <p:grpSpPr>
          <a:xfrm>
            <a:off x="1464926" y="1195747"/>
            <a:ext cx="422075" cy="355089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48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875280" y="2362835"/>
            <a:ext cx="4961255" cy="1123950"/>
          </a:xfrm>
          <a:prstGeom prst="rect">
            <a:avLst/>
          </a:prstGeom>
        </p:spPr>
        <p:txBody>
          <a:bodyPr wrap="square">
            <a:noAutofit/>
          </a:bodyPr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实时消息监听</a:t>
            </a:r>
            <a:r>
              <a:rPr lang="zh-CN"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：聊天功能</a:t>
            </a:r>
            <a:endParaRPr sz="1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发送文本和图片消息</a:t>
            </a:r>
            <a:r>
              <a:rPr lang="zh-CN"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：文本消息和选择图片发送，能显示图片上传进度</a:t>
            </a:r>
            <a:endParaRPr lang="zh-CN" sz="1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页面滚动</a:t>
            </a:r>
            <a:r>
              <a:rPr lang="zh-CN"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：确保用户始终能看到最新的消息</a:t>
            </a:r>
            <a:endParaRPr lang="zh-CN" sz="1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错误处理机制</a:t>
            </a:r>
            <a:r>
              <a:rPr lang="zh-CN"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：展示和处理异常情况</a:t>
            </a:r>
            <a:endParaRPr lang="zh-CN" sz="1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2964180" y="3936365"/>
            <a:ext cx="4568190" cy="633730"/>
          </a:xfrm>
          <a:prstGeom prst="rect">
            <a:avLst/>
          </a:prstGeom>
        </p:spPr>
        <p:txBody>
          <a:bodyPr wrap="square">
            <a:noAutofit/>
          </a:bodyPr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WeUI组件库</a:t>
            </a:r>
            <a:r>
              <a:rPr lang="zh-CN"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：</a:t>
            </a:r>
            <a:r>
              <a:rPr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使用各种常用的UI组件，如按钮、表单、列表和对话框</a:t>
            </a:r>
            <a:endParaRPr sz="1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可配置的参数和样式类</a:t>
            </a:r>
            <a:r>
              <a:rPr lang="zh-CN" sz="1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：实现个性化定制</a:t>
            </a:r>
            <a:endParaRPr lang="zh-CN" sz="1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endParaRPr lang="zh-CN" sz="1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3928159" y="3190413"/>
            <a:ext cx="1229619" cy="228855"/>
          </a:xfrm>
          <a:prstGeom prst="roundRect">
            <a:avLst>
              <a:gd name="adj" fmla="val 50000"/>
            </a:avLst>
          </a:prstGeom>
          <a:solidFill>
            <a:srgbClr val="CB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cs typeface="+mn-ea"/>
                <a:sym typeface="+mn-lt"/>
              </a:rPr>
              <a:t>第三单元</a:t>
            </a:r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427" name="PA_矩形 7"/>
          <p:cNvSpPr/>
          <p:nvPr>
            <p:custDataLst>
              <p:tags r:id="rId1"/>
            </p:custDataLst>
          </p:nvPr>
        </p:nvSpPr>
        <p:spPr>
          <a:xfrm>
            <a:off x="3239457" y="1917081"/>
            <a:ext cx="26212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4800" kern="0">
                <a:solidFill>
                  <a:schemeClr val="accent4"/>
                </a:solidFill>
                <a:cs typeface="+mn-ea"/>
                <a:sym typeface="+mn-lt"/>
              </a:rPr>
              <a:t>竞品分析</a:t>
            </a:r>
            <a:endParaRPr lang="zh-CN" altLang="en-US" sz="4800" kern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431" name="椭圆 430"/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CB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2" name="椭圆 431"/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CDB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3" name="椭圆 432"/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4" name="椭圆 433"/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任意多边形: 形状 18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/>
        </p:nvSpPr>
        <p:spPr bwMode="auto">
          <a:xfrm>
            <a:off x="5426409" y="3020724"/>
            <a:ext cx="3717592" cy="2122776"/>
          </a:xfrm>
          <a:custGeom>
            <a:avLst/>
            <a:gdLst>
              <a:gd name="connsiteX0" fmla="*/ 3495816 w 3717592"/>
              <a:gd name="connsiteY0" fmla="*/ 0 h 2122776"/>
              <a:gd name="connsiteX1" fmla="*/ 3701178 w 3717592"/>
              <a:gd name="connsiteY1" fmla="*/ 34967 h 2122776"/>
              <a:gd name="connsiteX2" fmla="*/ 3717592 w 3717592"/>
              <a:gd name="connsiteY2" fmla="*/ 42045 h 2122776"/>
              <a:gd name="connsiteX3" fmla="*/ 3717592 w 3717592"/>
              <a:gd name="connsiteY3" fmla="*/ 2122776 h 2122776"/>
              <a:gd name="connsiteX4" fmla="*/ 0 w 3717592"/>
              <a:gd name="connsiteY4" fmla="*/ 2122776 h 2122776"/>
              <a:gd name="connsiteX5" fmla="*/ 14894 w 3717592"/>
              <a:gd name="connsiteY5" fmla="*/ 2066590 h 2122776"/>
              <a:gd name="connsiteX6" fmla="*/ 545207 w 3717592"/>
              <a:gd name="connsiteY6" fmla="*/ 1544535 h 2122776"/>
              <a:gd name="connsiteX7" fmla="*/ 1398491 w 3717592"/>
              <a:gd name="connsiteY7" fmla="*/ 1338068 h 2122776"/>
              <a:gd name="connsiteX8" fmla="*/ 2215890 w 3717592"/>
              <a:gd name="connsiteY8" fmla="*/ 1052190 h 2122776"/>
              <a:gd name="connsiteX9" fmla="*/ 2722278 w 3717592"/>
              <a:gd name="connsiteY9" fmla="*/ 500286 h 2122776"/>
              <a:gd name="connsiteX10" fmla="*/ 3296451 w 3717592"/>
              <a:gd name="connsiteY10" fmla="*/ 31764 h 2122776"/>
              <a:gd name="connsiteX11" fmla="*/ 3495816 w 3717592"/>
              <a:gd name="connsiteY11" fmla="*/ 0 h 212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17592" h="2122776">
                <a:moveTo>
                  <a:pt x="3495816" y="0"/>
                </a:moveTo>
                <a:cubicBezTo>
                  <a:pt x="3566092" y="0"/>
                  <a:pt x="3636369" y="11726"/>
                  <a:pt x="3701178" y="34967"/>
                </a:cubicBezTo>
                <a:lnTo>
                  <a:pt x="3717592" y="42045"/>
                </a:lnTo>
                <a:lnTo>
                  <a:pt x="3717592" y="2122776"/>
                </a:lnTo>
                <a:lnTo>
                  <a:pt x="0" y="2122776"/>
                </a:lnTo>
                <a:lnTo>
                  <a:pt x="14894" y="2066590"/>
                </a:lnTo>
                <a:cubicBezTo>
                  <a:pt x="99064" y="1828986"/>
                  <a:pt x="311451" y="1648762"/>
                  <a:pt x="545207" y="1544535"/>
                </a:cubicBezTo>
                <a:cubicBezTo>
                  <a:pt x="812357" y="1425419"/>
                  <a:pt x="1107417" y="1389684"/>
                  <a:pt x="1398491" y="1338068"/>
                </a:cubicBezTo>
                <a:cubicBezTo>
                  <a:pt x="1685577" y="1290421"/>
                  <a:pt x="1980638" y="1222922"/>
                  <a:pt x="2215890" y="1052190"/>
                </a:cubicBezTo>
                <a:cubicBezTo>
                  <a:pt x="2419243" y="905280"/>
                  <a:pt x="2566773" y="694842"/>
                  <a:pt x="2722278" y="500286"/>
                </a:cubicBezTo>
                <a:cubicBezTo>
                  <a:pt x="2877783" y="301760"/>
                  <a:pt x="3061200" y="111175"/>
                  <a:pt x="3296451" y="31764"/>
                </a:cubicBezTo>
                <a:cubicBezTo>
                  <a:pt x="3360248" y="11912"/>
                  <a:pt x="3428032" y="0"/>
                  <a:pt x="3495816" y="0"/>
                </a:cubicBezTo>
                <a:close/>
              </a:path>
            </a:pathLst>
          </a:custGeom>
          <a:solidFill>
            <a:srgbClr val="CDBBA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: 形状 19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/>
        </p:nvSpPr>
        <p:spPr bwMode="auto">
          <a:xfrm>
            <a:off x="-19574" y="-16371"/>
            <a:ext cx="3468681" cy="1203608"/>
          </a:xfrm>
          <a:custGeom>
            <a:avLst/>
            <a:gdLst>
              <a:gd name="connsiteX0" fmla="*/ 0 w 3468681"/>
              <a:gd name="connsiteY0" fmla="*/ 0 h 1203608"/>
              <a:gd name="connsiteX1" fmla="*/ 3404384 w 3468681"/>
              <a:gd name="connsiteY1" fmla="*/ 0 h 1203608"/>
              <a:gd name="connsiteX2" fmla="*/ 3407329 w 3468681"/>
              <a:gd name="connsiteY2" fmla="*/ 1963 h 1203608"/>
              <a:gd name="connsiteX3" fmla="*/ 3436809 w 3468681"/>
              <a:gd name="connsiteY3" fmla="*/ 32737 h 1203608"/>
              <a:gd name="connsiteX4" fmla="*/ 3432607 w 3468681"/>
              <a:gd name="connsiteY4" fmla="*/ 279456 h 1203608"/>
              <a:gd name="connsiteX5" fmla="*/ 2356879 w 3468681"/>
              <a:gd name="connsiteY5" fmla="*/ 986161 h 1203608"/>
              <a:gd name="connsiteX6" fmla="*/ 2289646 w 3468681"/>
              <a:gd name="connsiteY6" fmla="*/ 981979 h 1203608"/>
              <a:gd name="connsiteX7" fmla="*/ 1634123 w 3468681"/>
              <a:gd name="connsiteY7" fmla="*/ 894164 h 1203608"/>
              <a:gd name="connsiteX8" fmla="*/ 1554284 w 3468681"/>
              <a:gd name="connsiteY8" fmla="*/ 898345 h 1203608"/>
              <a:gd name="connsiteX9" fmla="*/ 734881 w 3468681"/>
              <a:gd name="connsiteY9" fmla="*/ 1170155 h 1203608"/>
              <a:gd name="connsiteX10" fmla="*/ 486960 w 3468681"/>
              <a:gd name="connsiteY10" fmla="*/ 1203608 h 1203608"/>
              <a:gd name="connsiteX11" fmla="*/ 7136 w 3468681"/>
              <a:gd name="connsiteY11" fmla="*/ 1092467 h 1203608"/>
              <a:gd name="connsiteX12" fmla="*/ 0 w 3468681"/>
              <a:gd name="connsiteY12" fmla="*/ 1088178 h 120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68681" h="1203608">
                <a:moveTo>
                  <a:pt x="0" y="0"/>
                </a:moveTo>
                <a:lnTo>
                  <a:pt x="3404384" y="0"/>
                </a:lnTo>
                <a:lnTo>
                  <a:pt x="3407329" y="1963"/>
                </a:lnTo>
                <a:cubicBezTo>
                  <a:pt x="3418425" y="11045"/>
                  <a:pt x="3428405" y="21238"/>
                  <a:pt x="3436809" y="32737"/>
                </a:cubicBezTo>
                <a:cubicBezTo>
                  <a:pt x="3491436" y="103826"/>
                  <a:pt x="3466224" y="200004"/>
                  <a:pt x="3432607" y="279456"/>
                </a:cubicBezTo>
                <a:cubicBezTo>
                  <a:pt x="3251918" y="697625"/>
                  <a:pt x="2810702" y="986161"/>
                  <a:pt x="2356879" y="986161"/>
                </a:cubicBezTo>
                <a:cubicBezTo>
                  <a:pt x="2335868" y="986161"/>
                  <a:pt x="2310656" y="986161"/>
                  <a:pt x="2289646" y="981979"/>
                </a:cubicBezTo>
                <a:cubicBezTo>
                  <a:pt x="2071138" y="969434"/>
                  <a:pt x="1852631" y="894164"/>
                  <a:pt x="1634123" y="894164"/>
                </a:cubicBezTo>
                <a:cubicBezTo>
                  <a:pt x="1608911" y="894164"/>
                  <a:pt x="1579497" y="894164"/>
                  <a:pt x="1554284" y="898345"/>
                </a:cubicBezTo>
                <a:cubicBezTo>
                  <a:pt x="1268544" y="923435"/>
                  <a:pt x="1016420" y="1103248"/>
                  <a:pt x="734881" y="1170155"/>
                </a:cubicBezTo>
                <a:cubicBezTo>
                  <a:pt x="655042" y="1191063"/>
                  <a:pt x="571001" y="1203608"/>
                  <a:pt x="486960" y="1203608"/>
                </a:cubicBezTo>
                <a:cubicBezTo>
                  <a:pt x="319928" y="1203608"/>
                  <a:pt x="155259" y="1165973"/>
                  <a:pt x="7136" y="1092467"/>
                </a:cubicBezTo>
                <a:lnTo>
                  <a:pt x="0" y="1088178"/>
                </a:lnTo>
                <a:close/>
              </a:path>
            </a:pathLst>
          </a:cu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1" name="任意多边形: 形状 20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/>
        </p:nvSpPr>
        <p:spPr bwMode="auto">
          <a:xfrm>
            <a:off x="0" y="4078771"/>
            <a:ext cx="1758783" cy="1064729"/>
          </a:xfrm>
          <a:custGeom>
            <a:avLst/>
            <a:gdLst>
              <a:gd name="connsiteX0" fmla="*/ 1249511 w 1758783"/>
              <a:gd name="connsiteY0" fmla="*/ 0 h 1064729"/>
              <a:gd name="connsiteX1" fmla="*/ 1696788 w 1758783"/>
              <a:gd name="connsiteY1" fmla="*/ 265763 h 1064729"/>
              <a:gd name="connsiteX2" fmla="*/ 1584029 w 1758783"/>
              <a:gd name="connsiteY2" fmla="*/ 984447 h 1064729"/>
              <a:gd name="connsiteX3" fmla="*/ 1516550 w 1758783"/>
              <a:gd name="connsiteY3" fmla="*/ 1053088 h 1064729"/>
              <a:gd name="connsiteX4" fmla="*/ 1502043 w 1758783"/>
              <a:gd name="connsiteY4" fmla="*/ 1064729 h 1064729"/>
              <a:gd name="connsiteX5" fmla="*/ 0 w 1758783"/>
              <a:gd name="connsiteY5" fmla="*/ 1064729 h 1064729"/>
              <a:gd name="connsiteX6" fmla="*/ 0 w 1758783"/>
              <a:gd name="connsiteY6" fmla="*/ 397927 h 1064729"/>
              <a:gd name="connsiteX7" fmla="*/ 41822 w 1758783"/>
              <a:gd name="connsiteY7" fmla="*/ 392570 h 1064729"/>
              <a:gd name="connsiteX8" fmla="*/ 121921 w 1758783"/>
              <a:gd name="connsiteY8" fmla="*/ 389287 h 1064729"/>
              <a:gd name="connsiteX9" fmla="*/ 125679 w 1758783"/>
              <a:gd name="connsiteY9" fmla="*/ 393030 h 1064729"/>
              <a:gd name="connsiteX10" fmla="*/ 366232 w 1758783"/>
              <a:gd name="connsiteY10" fmla="*/ 396773 h 1064729"/>
              <a:gd name="connsiteX11" fmla="*/ 738336 w 1758783"/>
              <a:gd name="connsiteY11" fmla="*/ 314424 h 1064729"/>
              <a:gd name="connsiteX12" fmla="*/ 1035268 w 1758783"/>
              <a:gd name="connsiteY12" fmla="*/ 56147 h 1064729"/>
              <a:gd name="connsiteX13" fmla="*/ 1249511 w 1758783"/>
              <a:gd name="connsiteY13" fmla="*/ 0 h 106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58783" h="1064729">
                <a:moveTo>
                  <a:pt x="1249511" y="0"/>
                </a:moveTo>
                <a:cubicBezTo>
                  <a:pt x="1426166" y="0"/>
                  <a:pt x="1610339" y="104808"/>
                  <a:pt x="1696788" y="265763"/>
                </a:cubicBezTo>
                <a:cubicBezTo>
                  <a:pt x="1817064" y="494095"/>
                  <a:pt x="1753167" y="789803"/>
                  <a:pt x="1584029" y="984447"/>
                </a:cubicBezTo>
                <a:cubicBezTo>
                  <a:pt x="1562887" y="1008778"/>
                  <a:pt x="1540335" y="1031646"/>
                  <a:pt x="1516550" y="1053088"/>
                </a:cubicBezTo>
                <a:lnTo>
                  <a:pt x="1502043" y="1064729"/>
                </a:lnTo>
                <a:lnTo>
                  <a:pt x="0" y="1064729"/>
                </a:lnTo>
                <a:lnTo>
                  <a:pt x="0" y="397927"/>
                </a:lnTo>
                <a:lnTo>
                  <a:pt x="41822" y="392570"/>
                </a:lnTo>
                <a:cubicBezTo>
                  <a:pt x="68771" y="390340"/>
                  <a:pt x="95610" y="389287"/>
                  <a:pt x="121921" y="389287"/>
                </a:cubicBezTo>
                <a:cubicBezTo>
                  <a:pt x="121921" y="389287"/>
                  <a:pt x="125679" y="393030"/>
                  <a:pt x="125679" y="393030"/>
                </a:cubicBezTo>
                <a:cubicBezTo>
                  <a:pt x="204611" y="393030"/>
                  <a:pt x="287301" y="396773"/>
                  <a:pt x="366232" y="396773"/>
                </a:cubicBezTo>
                <a:cubicBezTo>
                  <a:pt x="501543" y="396773"/>
                  <a:pt x="629336" y="381801"/>
                  <a:pt x="738336" y="314424"/>
                </a:cubicBezTo>
                <a:cubicBezTo>
                  <a:pt x="851095" y="243305"/>
                  <a:pt x="922509" y="127267"/>
                  <a:pt x="1035268" y="56147"/>
                </a:cubicBezTo>
                <a:cubicBezTo>
                  <a:pt x="1099165" y="18716"/>
                  <a:pt x="1174338" y="0"/>
                  <a:pt x="1249511" y="0"/>
                </a:cubicBezTo>
                <a:close/>
              </a:path>
            </a:pathLst>
          </a:cu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5" name="任意多边形: 形状 14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/>
        </p:nvSpPr>
        <p:spPr bwMode="auto">
          <a:xfrm>
            <a:off x="6315094" y="-16371"/>
            <a:ext cx="2828905" cy="1832471"/>
          </a:xfrm>
          <a:custGeom>
            <a:avLst/>
            <a:gdLst>
              <a:gd name="connsiteX0" fmla="*/ 2367849 w 3163616"/>
              <a:gd name="connsiteY0" fmla="*/ 0 h 2049286"/>
              <a:gd name="connsiteX1" fmla="*/ 3163616 w 3163616"/>
              <a:gd name="connsiteY1" fmla="*/ 0 h 2049286"/>
              <a:gd name="connsiteX2" fmla="*/ 3163616 w 3163616"/>
              <a:gd name="connsiteY2" fmla="*/ 1877528 h 2049286"/>
              <a:gd name="connsiteX3" fmla="*/ 3079234 w 3163616"/>
              <a:gd name="connsiteY3" fmla="*/ 1911021 h 2049286"/>
              <a:gd name="connsiteX4" fmla="*/ 2525728 w 3163616"/>
              <a:gd name="connsiteY4" fmla="*/ 2027611 h 2049286"/>
              <a:gd name="connsiteX5" fmla="*/ 2214034 w 3163616"/>
              <a:gd name="connsiteY5" fmla="*/ 2049286 h 2049286"/>
              <a:gd name="connsiteX6" fmla="*/ 1039745 w 3163616"/>
              <a:gd name="connsiteY6" fmla="*/ 1897559 h 2049286"/>
              <a:gd name="connsiteX7" fmla="*/ 1010750 w 3163616"/>
              <a:gd name="connsiteY7" fmla="*/ 1897559 h 2049286"/>
              <a:gd name="connsiteX8" fmla="*/ 126409 w 3163616"/>
              <a:gd name="connsiteY8" fmla="*/ 1384576 h 2049286"/>
              <a:gd name="connsiteX9" fmla="*/ 32176 w 3163616"/>
              <a:gd name="connsiteY9" fmla="*/ 770442 h 2049286"/>
              <a:gd name="connsiteX10" fmla="*/ 1025248 w 3163616"/>
              <a:gd name="connsiteY10" fmla="*/ 264684 h 2049286"/>
              <a:gd name="connsiteX11" fmla="*/ 1039745 w 3163616"/>
              <a:gd name="connsiteY11" fmla="*/ 264684 h 2049286"/>
              <a:gd name="connsiteX12" fmla="*/ 1503661 w 3163616"/>
              <a:gd name="connsiteY12" fmla="*/ 271909 h 2049286"/>
              <a:gd name="connsiteX13" fmla="*/ 2221282 w 3163616"/>
              <a:gd name="connsiteY13" fmla="*/ 112957 h 2049286"/>
              <a:gd name="connsiteX14" fmla="*/ 2299404 w 3163616"/>
              <a:gd name="connsiteY14" fmla="*/ 57767 h 204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63616" h="2049286">
                <a:moveTo>
                  <a:pt x="2367849" y="0"/>
                </a:moveTo>
                <a:lnTo>
                  <a:pt x="3163616" y="0"/>
                </a:lnTo>
                <a:lnTo>
                  <a:pt x="3163616" y="1877528"/>
                </a:lnTo>
                <a:lnTo>
                  <a:pt x="3079234" y="1911021"/>
                </a:lnTo>
                <a:cubicBezTo>
                  <a:pt x="2900848" y="1972745"/>
                  <a:pt x="2713288" y="2011354"/>
                  <a:pt x="2525728" y="2027611"/>
                </a:cubicBezTo>
                <a:cubicBezTo>
                  <a:pt x="2424246" y="2042061"/>
                  <a:pt x="2315515" y="2049286"/>
                  <a:pt x="2214034" y="2049286"/>
                </a:cubicBezTo>
                <a:cubicBezTo>
                  <a:pt x="1815355" y="2049286"/>
                  <a:pt x="1423926" y="1977035"/>
                  <a:pt x="1039745" y="1897559"/>
                </a:cubicBezTo>
                <a:cubicBezTo>
                  <a:pt x="1025248" y="1897559"/>
                  <a:pt x="1017999" y="1897559"/>
                  <a:pt x="1010750" y="1897559"/>
                </a:cubicBezTo>
                <a:cubicBezTo>
                  <a:pt x="583077" y="1897559"/>
                  <a:pt x="235140" y="1557979"/>
                  <a:pt x="126409" y="1384576"/>
                </a:cubicBezTo>
                <a:cubicBezTo>
                  <a:pt x="17679" y="1196723"/>
                  <a:pt x="-40311" y="972745"/>
                  <a:pt x="32176" y="770442"/>
                </a:cubicBezTo>
                <a:cubicBezTo>
                  <a:pt x="155404" y="387511"/>
                  <a:pt x="626569" y="264684"/>
                  <a:pt x="1025248" y="264684"/>
                </a:cubicBezTo>
                <a:cubicBezTo>
                  <a:pt x="1032496" y="264684"/>
                  <a:pt x="1039745" y="264684"/>
                  <a:pt x="1039745" y="264684"/>
                </a:cubicBezTo>
                <a:cubicBezTo>
                  <a:pt x="1191968" y="264684"/>
                  <a:pt x="1351439" y="271909"/>
                  <a:pt x="1503661" y="271909"/>
                </a:cubicBezTo>
                <a:cubicBezTo>
                  <a:pt x="1764615" y="271909"/>
                  <a:pt x="2011070" y="243009"/>
                  <a:pt x="2221282" y="112957"/>
                </a:cubicBezTo>
                <a:cubicBezTo>
                  <a:pt x="2248465" y="95797"/>
                  <a:pt x="2274402" y="77283"/>
                  <a:pt x="2299404" y="57767"/>
                </a:cubicBezTo>
                <a:close/>
              </a:path>
            </a:pathLst>
          </a:custGeom>
          <a:solidFill>
            <a:srgbClr val="CB96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PA_矩形 8"/>
          <p:cNvSpPr/>
          <p:nvPr>
            <p:custDataLst>
              <p:tags r:id="rId2"/>
            </p:custDataLst>
          </p:nvPr>
        </p:nvSpPr>
        <p:spPr>
          <a:xfrm>
            <a:off x="3320804" y="2733557"/>
            <a:ext cx="2540056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defTabSz="685800">
              <a:defRPr/>
            </a:pPr>
            <a:r>
              <a:rPr lang="zh-CN" altLang="en-US" sz="1200" kern="0">
                <a:solidFill>
                  <a:schemeClr val="accent4"/>
                </a:solidFill>
                <a:cs typeface="+mn-ea"/>
                <a:sym typeface="+mn-lt"/>
              </a:rPr>
              <a:t>老有所养</a:t>
            </a:r>
            <a:r>
              <a:rPr lang="en-US" altLang="zh-CN" sz="1200" kern="0">
                <a:solidFill>
                  <a:schemeClr val="accent4"/>
                </a:solidFill>
                <a:cs typeface="+mn-ea"/>
                <a:sym typeface="+mn-lt"/>
              </a:rPr>
              <a:t> </a:t>
            </a:r>
            <a:r>
              <a:rPr lang="zh-CN" altLang="en-US" sz="1200" kern="0">
                <a:solidFill>
                  <a:schemeClr val="accent4"/>
                </a:solidFill>
                <a:cs typeface="+mn-ea"/>
                <a:sym typeface="+mn-lt"/>
              </a:rPr>
              <a:t>老有所依</a:t>
            </a:r>
            <a:endParaRPr lang="zh-CN" altLang="en-US" sz="1200" kern="0">
              <a:solidFill>
                <a:schemeClr val="accent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>
            <p:custDataLst>
              <p:tags r:id="rId1"/>
            </p:custDataLst>
          </p:nvPr>
        </p:nvSpPr>
        <p:spPr>
          <a:xfrm>
            <a:off x="3057843" y="156903"/>
            <a:ext cx="3028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600">
              <a:defRPr/>
            </a:pPr>
            <a:r>
              <a:rPr kumimoji="1" lang="zh-CN" altLang="en-US" sz="2400" kern="0">
                <a:solidFill>
                  <a:schemeClr val="accent4"/>
                </a:solidFill>
                <a:cs typeface="+mn-ea"/>
                <a:sym typeface="+mn-lt"/>
              </a:rPr>
              <a:t>以</a:t>
            </a:r>
            <a:r>
              <a:rPr kumimoji="1" lang="en-US" altLang="zh-CN" sz="2400" kern="0">
                <a:solidFill>
                  <a:schemeClr val="accent4"/>
                </a:solidFill>
                <a:cs typeface="+mn-ea"/>
                <a:sym typeface="+mn-lt"/>
              </a:rPr>
              <a:t>“</a:t>
            </a:r>
            <a:r>
              <a:rPr kumimoji="1" lang="zh-CN" altLang="en-US" sz="2400" kern="0">
                <a:solidFill>
                  <a:schemeClr val="accent4"/>
                </a:solidFill>
                <a:cs typeface="+mn-ea"/>
                <a:sym typeface="+mn-lt"/>
              </a:rPr>
              <a:t>安心养老</a:t>
            </a:r>
            <a:r>
              <a:rPr kumimoji="1" lang="en-US" altLang="zh-CN" sz="2400" kern="0">
                <a:solidFill>
                  <a:schemeClr val="accent4"/>
                </a:solidFill>
                <a:cs typeface="+mn-ea"/>
                <a:sym typeface="+mn-lt"/>
              </a:rPr>
              <a:t>”app</a:t>
            </a:r>
            <a:r>
              <a:rPr kumimoji="1" lang="zh-CN" altLang="en-US" sz="2400" kern="0">
                <a:solidFill>
                  <a:schemeClr val="accent4"/>
                </a:solidFill>
                <a:cs typeface="+mn-ea"/>
                <a:sym typeface="+mn-lt"/>
              </a:rPr>
              <a:t>为例</a:t>
            </a:r>
            <a:endParaRPr kumimoji="1" lang="zh-CN" altLang="en-US" sz="2400" kern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48" name="矩形 47" descr="7b0a20202020227461726765744d6f64756c65223a202270726f636573734f6e6c696e65466f6e7473222c0a2020202022776f7264617274223a20227b5c2269645c223a32353030323138342c5c227469645c223a39393939397d220a7d0a"/>
          <p:cNvSpPr/>
          <p:nvPr/>
        </p:nvSpPr>
        <p:spPr>
          <a:xfrm>
            <a:off x="854710" y="678180"/>
            <a:ext cx="664400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E7E6E6">
                  <a:lumMod val="10000"/>
                </a:srgbClr>
              </a:buClr>
              <a:defRPr/>
            </a:pPr>
            <a:r>
              <a:rPr kumimoji="0" lang="en-US" altLang="zh-CN" sz="1600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“安心养老”是一款中国建设银行旗下养老管理综合服务平台，旨在助力养老产业、突破养老金融领域，向养老产业、养老服务业相关产业链条延伸，致力提供专业的“一站购齐式”养老综合服务平台。</a:t>
            </a:r>
            <a:endParaRPr kumimoji="0" lang="en-US" altLang="zh-CN" sz="1600" b="0" i="0" u="none" strike="noStrike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37895" y="2202815"/>
            <a:ext cx="3634740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、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具有较强的技术优势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，拥有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建设银行公有云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、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高安全级别网络安全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策略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、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与实体养老机构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、</a:t>
            </a:r>
            <a:r>
              <a:rPr lang="en-US" altLang="zh-CN" sz="14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养老规划和投资理财服务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相结合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构建了“金融机构、政府、养老机构、养老者”四位一体的全方位生态体系统。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37946" y="1880357"/>
            <a:ext cx="14752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kumimoji="0" lang="zh-CN" altLang="en-US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优势</a:t>
            </a:r>
            <a:r>
              <a:rPr kumimoji="0" lang="en-US" altLang="zh-CN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S:</a:t>
            </a:r>
            <a:endParaRPr kumimoji="0" lang="en-US" altLang="zh-CN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983615" y="4235450"/>
            <a:ext cx="363537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依赖于建设银行和实体养老产业，口碑关联，灵活性低。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983666" y="3909588"/>
            <a:ext cx="14752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kumimoji="0" lang="zh-CN" altLang="en-US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劣势</a:t>
            </a:r>
            <a:r>
              <a:rPr kumimoji="0" lang="en-US" altLang="zh-CN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W</a:t>
            </a:r>
            <a:r>
              <a:rPr kumimoji="0" lang="en-US" altLang="zh-CN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:</a:t>
            </a:r>
            <a:endParaRPr kumimoji="0" lang="en-US" altLang="zh-CN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5134026" y="1895368"/>
            <a:ext cx="1475254" cy="368300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685800">
              <a:defRPr/>
            </a:pPr>
            <a:r>
              <a:rPr kumimoji="0" lang="zh-CN" altLang="en-US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机会</a:t>
            </a:r>
            <a:r>
              <a:rPr kumimoji="0" lang="en-US" altLang="zh-CN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O:</a:t>
            </a:r>
            <a:endParaRPr kumimoji="0" lang="en-US" altLang="zh-CN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5202555" y="2248535"/>
            <a:ext cx="3634740" cy="17068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、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养老市场增长</a:t>
            </a:r>
            <a:r>
              <a:rPr kumimoji="0" 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，有机会满足不断增长的养老需求，并开拓更多的市场份额。</a:t>
            </a:r>
            <a:endParaRPr kumimoji="0" 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、</a:t>
            </a:r>
            <a:r>
              <a:rPr kumimoji="0" sz="1400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金融服务整合：通过整合建设银行的金融服务</a:t>
            </a:r>
            <a:r>
              <a:rPr kumimoji="0" lang="zh-CN" sz="1400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，为用户提供便利的金融产品和服务，增强平台的吸引力。</a:t>
            </a:r>
            <a:endParaRPr kumimoji="0" lang="zh-CN" sz="1400" b="0" i="0" u="none" strike="noStrike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5202606" y="3955537"/>
            <a:ext cx="1475254" cy="368300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685800">
              <a:defRPr/>
            </a:pPr>
            <a:r>
              <a:rPr kumimoji="0" lang="zh-CN" altLang="en-US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威胁</a:t>
            </a:r>
            <a:r>
              <a:rPr kumimoji="0" lang="en-US" altLang="zh-CN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T:</a:t>
            </a:r>
            <a:endParaRPr kumimoji="0" lang="en-US" altLang="zh-CN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5329555" y="4277995"/>
            <a:ext cx="3634740" cy="73723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、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法规和政策风险</a:t>
            </a:r>
            <a:r>
              <a:rPr kumimoji="0" 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、</a:t>
            </a:r>
            <a:r>
              <a:rPr kumimoji="0" sz="1400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用户接受度</a:t>
            </a:r>
            <a:r>
              <a:rPr kumimoji="0" lang="zh-CN" sz="1400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</a:t>
            </a:r>
            <a:endParaRPr kumimoji="0" lang="zh-CN" sz="1400" b="0" i="0" u="none" strike="noStrike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>
            <p:custDataLst>
              <p:tags r:id="rId1"/>
            </p:custDataLst>
          </p:nvPr>
        </p:nvSpPr>
        <p:spPr>
          <a:xfrm>
            <a:off x="1932940" y="126365"/>
            <a:ext cx="1910080" cy="5029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 defTabSz="609600">
              <a:defRPr/>
            </a:pPr>
            <a:r>
              <a:rPr kumimoji="1" lang="en-US" sz="2400" kern="0">
                <a:solidFill>
                  <a:schemeClr val="accent4"/>
                </a:solidFill>
                <a:cs typeface="+mn-ea"/>
                <a:sym typeface="+mn-lt"/>
              </a:rPr>
              <a:t>“</a:t>
            </a:r>
            <a:r>
              <a:rPr kumimoji="1" lang="zh-CN" altLang="en-US" sz="2400" kern="0">
                <a:solidFill>
                  <a:schemeClr val="accent4"/>
                </a:solidFill>
                <a:cs typeface="+mn-ea"/>
                <a:sym typeface="+mn-lt"/>
              </a:rPr>
              <a:t>上海社区云</a:t>
            </a:r>
            <a:r>
              <a:rPr kumimoji="1" lang="en-US" altLang="zh-CN" sz="2400" kern="0">
                <a:solidFill>
                  <a:schemeClr val="accent4"/>
                </a:solidFill>
                <a:cs typeface="+mn-ea"/>
                <a:sym typeface="+mn-lt"/>
              </a:rPr>
              <a:t>”</a:t>
            </a:r>
            <a:endParaRPr kumimoji="1" lang="en-US" altLang="zh-CN" sz="2400" kern="0">
              <a:solidFill>
                <a:schemeClr val="accent4"/>
              </a:solidFill>
              <a:cs typeface="+mn-ea"/>
              <a:sym typeface="+mn-lt"/>
            </a:endParaRPr>
          </a:p>
          <a:p>
            <a:pPr algn="ctr" defTabSz="609600">
              <a:defRPr/>
            </a:pPr>
            <a:endParaRPr kumimoji="1" lang="en-US" altLang="zh-CN" sz="2400" kern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05435" y="2157095"/>
            <a:ext cx="1867535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、</a:t>
            </a: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官方平台，由上海市市民政局探索研发</a:t>
            </a:r>
            <a:r>
              <a:rPr kumimoji="0" 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、</a:t>
            </a:r>
            <a:r>
              <a:rPr kumimoji="0" sz="1100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包含“养老顾问”专栏，提供多种类的养老服务</a:t>
            </a:r>
            <a:r>
              <a:rPr kumimoji="0" lang="zh-CN" sz="1100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</a:t>
            </a:r>
            <a:endParaRPr kumimoji="0" lang="zh-CN" sz="1100" b="0" i="0" u="none" strike="noStrike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05486" y="1834637"/>
            <a:ext cx="14752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kumimoji="0" lang="zh-CN" altLang="en-US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优势</a:t>
            </a:r>
            <a:r>
              <a:rPr kumimoji="0" lang="en-US" altLang="zh-CN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S:</a:t>
            </a:r>
            <a:endParaRPr kumimoji="0" lang="en-US" altLang="zh-CN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05435" y="3556635"/>
            <a:ext cx="2066290" cy="12680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、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对于老年人的服务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只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包含在系统的一个部分中，为老年人使用带来不便。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2、社区服务繁杂，面对的用户不只是老年人，会对老年人的信息获取造成一定的障碍。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05486" y="3263793"/>
            <a:ext cx="1475254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劣势</a:t>
            </a: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W</a:t>
            </a: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: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2741295" y="1834515"/>
            <a:ext cx="927100" cy="337185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685800">
              <a:defRPr/>
            </a:pPr>
            <a:r>
              <a: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机会</a:t>
            </a: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O: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2802890" y="2202815"/>
            <a:ext cx="2012315" cy="856615"/>
          </a:xfrm>
          <a:prstGeom prst="rect">
            <a:avLst/>
          </a:prstGeom>
        </p:spPr>
        <p:txBody>
          <a:bodyPr wrap="square">
            <a:noAutofit/>
          </a:bodyPr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1、以社区服务为基础，社区云服务的兴起</a:t>
            </a:r>
            <a:r>
              <a:rPr kumimoji="0" 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2、政府支持社区构建云生态</a:t>
            </a:r>
            <a:r>
              <a:rPr kumimoji="0" 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</a:t>
            </a:r>
            <a:endParaRPr kumimoji="0" lang="zh-CN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802890" y="3263900"/>
            <a:ext cx="782320" cy="337185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685800">
              <a:defRPr/>
            </a:pPr>
            <a:r>
              <a: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威胁</a:t>
            </a: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T: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2802890" y="3521075"/>
            <a:ext cx="1927225" cy="1583055"/>
          </a:xfrm>
          <a:prstGeom prst="rect">
            <a:avLst/>
          </a:prstGeom>
        </p:spPr>
        <p:txBody>
          <a:bodyPr wrap="square">
            <a:noAutofit/>
          </a:bodyPr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1、</a:t>
            </a:r>
            <a:r>
              <a:rPr kumimoji="0" 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面对</a:t>
            </a: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功能更强大的服务产品</a:t>
            </a:r>
            <a:r>
              <a:rPr kumimoji="0" 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的压力。</a:t>
            </a:r>
            <a:endParaRPr kumimoji="0" lang="zh-CN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2、政府支持是极其重要的资源，但一旦政府政策转变、社区工作调整都会威胁着软件的运营使用。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5202555" y="126365"/>
            <a:ext cx="1910080" cy="50292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ctr" defTabSz="609600">
              <a:defRPr/>
            </a:pPr>
            <a:r>
              <a:rPr kumimoji="1" lang="en-US" sz="2400" kern="0">
                <a:solidFill>
                  <a:schemeClr val="accent4"/>
                </a:solidFill>
                <a:cs typeface="+mn-ea"/>
                <a:sym typeface="+mn-lt"/>
              </a:rPr>
              <a:t>“</a:t>
            </a:r>
            <a:r>
              <a:rPr kumimoji="1" sz="2400" kern="0">
                <a:solidFill>
                  <a:schemeClr val="accent4"/>
                </a:solidFill>
                <a:cs typeface="+mn-ea"/>
                <a:sym typeface="+mn-lt"/>
              </a:rPr>
              <a:t>夕阳老人驿站</a:t>
            </a:r>
            <a:r>
              <a:rPr kumimoji="1" lang="en-US" sz="2400" kern="0">
                <a:solidFill>
                  <a:schemeClr val="accent4"/>
                </a:solidFill>
                <a:cs typeface="+mn-ea"/>
                <a:sym typeface="+mn-lt"/>
              </a:rPr>
              <a:t>”</a:t>
            </a:r>
            <a:endParaRPr kumimoji="1" sz="2400" kern="0">
              <a:solidFill>
                <a:schemeClr val="accent4"/>
              </a:solidFill>
              <a:cs typeface="+mn-ea"/>
              <a:sym typeface="+mn-lt"/>
            </a:endParaRPr>
          </a:p>
          <a:p>
            <a:pPr algn="ctr" defTabSz="609600">
              <a:defRPr/>
            </a:pPr>
            <a:endParaRPr kumimoji="1" lang="en-US" altLang="zh-CN" sz="2400" kern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8010" y="534035"/>
            <a:ext cx="4333240" cy="1207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5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</a:rPr>
              <a:t>“社区云”是一款实名认证的小程序，会根据个人实有信息，匹配相对应的小区。实名注册登入后，登入“上海社区云” 可以更方便、快捷、直观的了解社区动态，信息公告、居务信息等相关社区内容。</a:t>
            </a:r>
            <a:endParaRPr lang="zh-CN" altLang="en-US" sz="150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02555" y="629285"/>
            <a:ext cx="3430270" cy="595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5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</a:rPr>
              <a:t>“夕阳老人驿站”是一款为老年人提供网络视频、图文信息资源的小程序。</a:t>
            </a:r>
            <a:endParaRPr lang="zh-CN" altLang="en-US" sz="1600"/>
          </a:p>
        </p:txBody>
      </p:sp>
      <p:cxnSp>
        <p:nvCxnSpPr>
          <p:cNvPr id="10" name="直接连接符 9"/>
          <p:cNvCxnSpPr/>
          <p:nvPr/>
        </p:nvCxnSpPr>
        <p:spPr>
          <a:xfrm>
            <a:off x="4920615" y="86995"/>
            <a:ext cx="30480" cy="496062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5141595" y="2162175"/>
            <a:ext cx="1867535" cy="85280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1、提供网络视频和图文信息资源</a:t>
            </a:r>
            <a:r>
              <a:rPr kumimoji="0" 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2、关注老年人群体</a:t>
            </a:r>
            <a:r>
              <a:rPr kumimoji="0" 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</a:t>
            </a:r>
            <a:endParaRPr kumimoji="0" lang="zh-CN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5141646" y="1839717"/>
            <a:ext cx="1475254" cy="368300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685800">
              <a:defRPr/>
            </a:pPr>
            <a:r>
              <a:rPr kumimoji="0" lang="zh-CN" altLang="en-US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优势</a:t>
            </a:r>
            <a:r>
              <a:rPr kumimoji="0" lang="en-US" altLang="zh-CN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S:</a:t>
            </a:r>
            <a:endParaRPr kumimoji="0" lang="en-US" altLang="zh-CN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5141595" y="3561715"/>
            <a:ext cx="2119630" cy="1542415"/>
          </a:xfrm>
          <a:prstGeom prst="rect">
            <a:avLst/>
          </a:prstGeom>
        </p:spPr>
        <p:txBody>
          <a:bodyPr wrap="square">
            <a:noAutofit/>
          </a:bodyPr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1、广告过多：广告过多且显眼，极大地会影响老年人的使用体验</a:t>
            </a:r>
            <a:r>
              <a:rPr kumimoji="0" 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2、功能局限性：小程序的内容过于局限，只作为信息浏览的平台，不具备服务功能。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5141646" y="3268873"/>
            <a:ext cx="1475254" cy="337185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685800">
              <a:defRPr/>
            </a:pPr>
            <a:r>
              <a: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劣势</a:t>
            </a: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W</a:t>
            </a: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: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7261225" y="1819910"/>
            <a:ext cx="927100" cy="337185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685800">
              <a:defRPr/>
            </a:pPr>
            <a:r>
              <a: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机会</a:t>
            </a: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O: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7322820" y="2188210"/>
            <a:ext cx="1865630" cy="650875"/>
          </a:xfrm>
          <a:prstGeom prst="rect">
            <a:avLst/>
          </a:prstGeom>
        </p:spPr>
        <p:txBody>
          <a:bodyPr wrap="square">
            <a:noAutofit/>
          </a:bodyPr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1、老年人数字化需求增长</a:t>
            </a:r>
            <a:r>
              <a:rPr kumimoji="0" 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</a:t>
            </a: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2、定制化服务</a:t>
            </a:r>
            <a:r>
              <a:rPr kumimoji="0" 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</a:t>
            </a:r>
            <a:endParaRPr kumimoji="0" lang="zh-CN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>
            <p:custDataLst>
              <p:tags r:id="rId13"/>
            </p:custDataLst>
          </p:nvPr>
        </p:nvSpPr>
        <p:spPr>
          <a:xfrm>
            <a:off x="7322820" y="3249295"/>
            <a:ext cx="782320" cy="337185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685800">
              <a:defRPr/>
            </a:pPr>
            <a:r>
              <a: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威胁</a:t>
            </a: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T: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>
            <p:custDataLst>
              <p:tags r:id="rId14"/>
            </p:custDataLst>
          </p:nvPr>
        </p:nvSpPr>
        <p:spPr>
          <a:xfrm>
            <a:off x="7322820" y="3506470"/>
            <a:ext cx="1821180" cy="737235"/>
          </a:xfrm>
          <a:prstGeom prst="rect">
            <a:avLst/>
          </a:prstGeom>
        </p:spPr>
        <p:txBody>
          <a:bodyPr wrap="square">
            <a:noAutofit/>
          </a:bodyPr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1、老年人在使用数字技术时可能面临一些技术难题</a:t>
            </a:r>
            <a:r>
              <a:rPr kumimoji="0" 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</a:t>
            </a:r>
            <a:endParaRPr kumimoji="0" lang="zh-CN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819526" y="264218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kumimoji="1" lang="zh-CN" altLang="en-US" sz="2400" kern="0" dirty="0">
                <a:solidFill>
                  <a:schemeClr val="accent4"/>
                </a:solidFill>
                <a:cs typeface="+mn-ea"/>
                <a:sym typeface="+mn-lt"/>
              </a:rPr>
              <a:t>创新优势</a:t>
            </a:r>
            <a:endParaRPr kumimoji="1" lang="zh-CN" altLang="en-US" sz="2400" kern="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345100" y="1458662"/>
            <a:ext cx="2389692" cy="2357717"/>
            <a:chOff x="2848701" y="1401907"/>
            <a:chExt cx="3374351" cy="3329201"/>
          </a:xfrm>
        </p:grpSpPr>
        <p:sp>
          <p:nvSpPr>
            <p:cNvPr id="2" name="矩形: 圆角 1"/>
            <p:cNvSpPr/>
            <p:nvPr/>
          </p:nvSpPr>
          <p:spPr>
            <a:xfrm rot="2700000">
              <a:off x="3899888" y="1401907"/>
              <a:ext cx="1324562" cy="132456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: 圆角 24"/>
            <p:cNvSpPr/>
            <p:nvPr/>
          </p:nvSpPr>
          <p:spPr>
            <a:xfrm rot="2700000">
              <a:off x="4898491" y="2404184"/>
              <a:ext cx="1324562" cy="132456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矩形: 圆角 23"/>
            <p:cNvSpPr/>
            <p:nvPr/>
          </p:nvSpPr>
          <p:spPr>
            <a:xfrm rot="2700000">
              <a:off x="2848701" y="2404186"/>
              <a:ext cx="1324562" cy="132456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矩形: 圆角 25"/>
            <p:cNvSpPr/>
            <p:nvPr/>
          </p:nvSpPr>
          <p:spPr>
            <a:xfrm rot="2700000">
              <a:off x="3899886" y="3406546"/>
              <a:ext cx="1324562" cy="1324561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703580" y="3232785"/>
            <a:ext cx="2641600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功能设置理念更体贴老年人的需求，不仅关注老年人的物质生活质量，还关注其心理健康状况。不仅有社区服务功能，还有兴趣空间这类娱乐互动功能。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386710" y="854488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defTabSz="685800">
              <a:defRPr/>
            </a:pPr>
            <a:r>
              <a:rPr lang="zh-CN" altLang="en-US" sz="1600" dirty="0">
                <a:solidFill>
                  <a:schemeClr val="accent1"/>
                </a:solidFill>
                <a:cs typeface="+mn-ea"/>
                <a:sym typeface="+mn-lt"/>
              </a:rPr>
              <a:t>目标用户不同</a:t>
            </a:r>
            <a:endParaRPr lang="zh-CN" altLang="en-US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91820" y="1264285"/>
            <a:ext cx="2641600" cy="15589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zh-CN" sz="1200" b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  <a:sym typeface="+mn-lt"/>
              </a:rPr>
              <a:t>本平台面向的用户主要是农村的孤寡老人，而目前“互联网+养老”行业整体对于农村养老关注较少，整体资源主要倾斜到了城市养老中。</a:t>
            </a:r>
            <a:endParaRPr kumimoji="0" lang="zh-CN" altLang="zh-CN" sz="1200" b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47791" y="2963542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defTabSz="685800">
              <a:defRPr/>
            </a:pPr>
            <a:r>
              <a:rPr lang="zh-CN" altLang="zh-CN" sz="1600" dirty="0">
                <a:solidFill>
                  <a:schemeClr val="accent1"/>
                </a:solidFill>
                <a:effectLst/>
                <a:latin typeface="+mn-ea"/>
                <a:cs typeface="Times New Roman" panose="02020603050405020304" charset="0"/>
              </a:rPr>
              <a:t>功能理念创新</a:t>
            </a:r>
            <a:endParaRPr lang="zh-CN" altLang="zh-CN" sz="1600" dirty="0">
              <a:solidFill>
                <a:schemeClr val="accent1"/>
              </a:solidFill>
              <a:effectLst/>
              <a:latin typeface="+mn-ea"/>
              <a:cs typeface="Times New Roman" panose="0202060305040502030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024245" y="1125855"/>
            <a:ext cx="3042920" cy="17672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直面老年人的个性化需求，提供高质量的产品服务。在社区功能模块，提供针对性的老年人社区服务信息；还有提供优质产品的老年商城、优质资讯的知乎日报、个性化定制的医疗资讯等等。除此之外，平台的紧急求助功能也具有很大的意义。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118425" y="858980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00">
              <a:defRPr/>
            </a:pPr>
            <a:r>
              <a:rPr lang="zh-CN" altLang="en-US" sz="1600" dirty="0">
                <a:solidFill>
                  <a:schemeClr val="accent3">
                    <a:lumMod val="90000"/>
                  </a:schemeClr>
                </a:solidFill>
                <a:cs typeface="+mn-ea"/>
                <a:sym typeface="+mn-lt"/>
              </a:rPr>
              <a:t>功能设计合理</a:t>
            </a:r>
            <a:endParaRPr lang="zh-CN" altLang="en-US" sz="1600" dirty="0">
              <a:solidFill>
                <a:schemeClr val="accent3">
                  <a:lumMod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118225" y="3369310"/>
            <a:ext cx="2915920" cy="10140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/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“子女桥梁”功能强调子女远程关爱家中老年人，还能通过社区工作者这一媒介，为家中的老年人提供及时的生活帮助。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163329" y="3032434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00">
              <a:defRPr/>
            </a:pPr>
            <a:r>
              <a:rPr lang="zh-CN" altLang="en-US" sz="1600" dirty="0">
                <a:solidFill>
                  <a:schemeClr val="accent3">
                    <a:lumMod val="90000"/>
                  </a:schemeClr>
                </a:solidFill>
                <a:cs typeface="+mn-ea"/>
                <a:sym typeface="+mn-lt"/>
              </a:rPr>
              <a:t>重视子女义务</a:t>
            </a:r>
            <a:endParaRPr lang="zh-CN" altLang="en-US" sz="1600" dirty="0">
              <a:solidFill>
                <a:schemeClr val="accent3">
                  <a:lumMod val="9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0" name="Group 112"/>
          <p:cNvGrpSpPr/>
          <p:nvPr/>
        </p:nvGrpSpPr>
        <p:grpSpPr>
          <a:xfrm>
            <a:off x="5148578" y="2451647"/>
            <a:ext cx="422074" cy="395425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41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3" name="AutoShape 112"/>
          <p:cNvSpPr/>
          <p:nvPr/>
        </p:nvSpPr>
        <p:spPr bwMode="auto">
          <a:xfrm>
            <a:off x="4423816" y="3123225"/>
            <a:ext cx="422760" cy="420897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727299" y="2470731"/>
            <a:ext cx="289547" cy="422075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45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7" name="Group 124"/>
          <p:cNvGrpSpPr/>
          <p:nvPr/>
        </p:nvGrpSpPr>
        <p:grpSpPr>
          <a:xfrm>
            <a:off x="4417676" y="1749467"/>
            <a:ext cx="422075" cy="355089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48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椭圆 430"/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CB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2" name="椭圆 431"/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CDB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3" name="椭圆 432"/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4" name="椭圆 433"/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任意多边形: 形状 18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/>
        </p:nvSpPr>
        <p:spPr bwMode="auto">
          <a:xfrm>
            <a:off x="5426409" y="3020724"/>
            <a:ext cx="3717592" cy="2122776"/>
          </a:xfrm>
          <a:custGeom>
            <a:avLst/>
            <a:gdLst>
              <a:gd name="connsiteX0" fmla="*/ 3495816 w 3717592"/>
              <a:gd name="connsiteY0" fmla="*/ 0 h 2122776"/>
              <a:gd name="connsiteX1" fmla="*/ 3701178 w 3717592"/>
              <a:gd name="connsiteY1" fmla="*/ 34967 h 2122776"/>
              <a:gd name="connsiteX2" fmla="*/ 3717592 w 3717592"/>
              <a:gd name="connsiteY2" fmla="*/ 42045 h 2122776"/>
              <a:gd name="connsiteX3" fmla="*/ 3717592 w 3717592"/>
              <a:gd name="connsiteY3" fmla="*/ 2122776 h 2122776"/>
              <a:gd name="connsiteX4" fmla="*/ 0 w 3717592"/>
              <a:gd name="connsiteY4" fmla="*/ 2122776 h 2122776"/>
              <a:gd name="connsiteX5" fmla="*/ 14894 w 3717592"/>
              <a:gd name="connsiteY5" fmla="*/ 2066590 h 2122776"/>
              <a:gd name="connsiteX6" fmla="*/ 545207 w 3717592"/>
              <a:gd name="connsiteY6" fmla="*/ 1544535 h 2122776"/>
              <a:gd name="connsiteX7" fmla="*/ 1398491 w 3717592"/>
              <a:gd name="connsiteY7" fmla="*/ 1338068 h 2122776"/>
              <a:gd name="connsiteX8" fmla="*/ 2215890 w 3717592"/>
              <a:gd name="connsiteY8" fmla="*/ 1052190 h 2122776"/>
              <a:gd name="connsiteX9" fmla="*/ 2722278 w 3717592"/>
              <a:gd name="connsiteY9" fmla="*/ 500286 h 2122776"/>
              <a:gd name="connsiteX10" fmla="*/ 3296451 w 3717592"/>
              <a:gd name="connsiteY10" fmla="*/ 31764 h 2122776"/>
              <a:gd name="connsiteX11" fmla="*/ 3495816 w 3717592"/>
              <a:gd name="connsiteY11" fmla="*/ 0 h 212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17592" h="2122776">
                <a:moveTo>
                  <a:pt x="3495816" y="0"/>
                </a:moveTo>
                <a:cubicBezTo>
                  <a:pt x="3566092" y="0"/>
                  <a:pt x="3636369" y="11726"/>
                  <a:pt x="3701178" y="34967"/>
                </a:cubicBezTo>
                <a:lnTo>
                  <a:pt x="3717592" y="42045"/>
                </a:lnTo>
                <a:lnTo>
                  <a:pt x="3717592" y="2122776"/>
                </a:lnTo>
                <a:lnTo>
                  <a:pt x="0" y="2122776"/>
                </a:lnTo>
                <a:lnTo>
                  <a:pt x="14894" y="2066590"/>
                </a:lnTo>
                <a:cubicBezTo>
                  <a:pt x="99064" y="1828986"/>
                  <a:pt x="311451" y="1648762"/>
                  <a:pt x="545207" y="1544535"/>
                </a:cubicBezTo>
                <a:cubicBezTo>
                  <a:pt x="812357" y="1425419"/>
                  <a:pt x="1107417" y="1389684"/>
                  <a:pt x="1398491" y="1338068"/>
                </a:cubicBezTo>
                <a:cubicBezTo>
                  <a:pt x="1685577" y="1290421"/>
                  <a:pt x="1980638" y="1222922"/>
                  <a:pt x="2215890" y="1052190"/>
                </a:cubicBezTo>
                <a:cubicBezTo>
                  <a:pt x="2419243" y="905280"/>
                  <a:pt x="2566773" y="694842"/>
                  <a:pt x="2722278" y="500286"/>
                </a:cubicBezTo>
                <a:cubicBezTo>
                  <a:pt x="2877783" y="301760"/>
                  <a:pt x="3061200" y="111175"/>
                  <a:pt x="3296451" y="31764"/>
                </a:cubicBezTo>
                <a:cubicBezTo>
                  <a:pt x="3360248" y="11912"/>
                  <a:pt x="3428032" y="0"/>
                  <a:pt x="3495816" y="0"/>
                </a:cubicBezTo>
                <a:close/>
              </a:path>
            </a:pathLst>
          </a:custGeom>
          <a:solidFill>
            <a:srgbClr val="CDBBA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: 形状 19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/>
        </p:nvSpPr>
        <p:spPr bwMode="auto">
          <a:xfrm>
            <a:off x="-19574" y="-16371"/>
            <a:ext cx="3468681" cy="1203608"/>
          </a:xfrm>
          <a:custGeom>
            <a:avLst/>
            <a:gdLst>
              <a:gd name="connsiteX0" fmla="*/ 0 w 3468681"/>
              <a:gd name="connsiteY0" fmla="*/ 0 h 1203608"/>
              <a:gd name="connsiteX1" fmla="*/ 3404384 w 3468681"/>
              <a:gd name="connsiteY1" fmla="*/ 0 h 1203608"/>
              <a:gd name="connsiteX2" fmla="*/ 3407329 w 3468681"/>
              <a:gd name="connsiteY2" fmla="*/ 1963 h 1203608"/>
              <a:gd name="connsiteX3" fmla="*/ 3436809 w 3468681"/>
              <a:gd name="connsiteY3" fmla="*/ 32737 h 1203608"/>
              <a:gd name="connsiteX4" fmla="*/ 3432607 w 3468681"/>
              <a:gd name="connsiteY4" fmla="*/ 279456 h 1203608"/>
              <a:gd name="connsiteX5" fmla="*/ 2356879 w 3468681"/>
              <a:gd name="connsiteY5" fmla="*/ 986161 h 1203608"/>
              <a:gd name="connsiteX6" fmla="*/ 2289646 w 3468681"/>
              <a:gd name="connsiteY6" fmla="*/ 981979 h 1203608"/>
              <a:gd name="connsiteX7" fmla="*/ 1634123 w 3468681"/>
              <a:gd name="connsiteY7" fmla="*/ 894164 h 1203608"/>
              <a:gd name="connsiteX8" fmla="*/ 1554284 w 3468681"/>
              <a:gd name="connsiteY8" fmla="*/ 898345 h 1203608"/>
              <a:gd name="connsiteX9" fmla="*/ 734881 w 3468681"/>
              <a:gd name="connsiteY9" fmla="*/ 1170155 h 1203608"/>
              <a:gd name="connsiteX10" fmla="*/ 486960 w 3468681"/>
              <a:gd name="connsiteY10" fmla="*/ 1203608 h 1203608"/>
              <a:gd name="connsiteX11" fmla="*/ 7136 w 3468681"/>
              <a:gd name="connsiteY11" fmla="*/ 1092467 h 1203608"/>
              <a:gd name="connsiteX12" fmla="*/ 0 w 3468681"/>
              <a:gd name="connsiteY12" fmla="*/ 1088178 h 120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68681" h="1203608">
                <a:moveTo>
                  <a:pt x="0" y="0"/>
                </a:moveTo>
                <a:lnTo>
                  <a:pt x="3404384" y="0"/>
                </a:lnTo>
                <a:lnTo>
                  <a:pt x="3407329" y="1963"/>
                </a:lnTo>
                <a:cubicBezTo>
                  <a:pt x="3418425" y="11045"/>
                  <a:pt x="3428405" y="21238"/>
                  <a:pt x="3436809" y="32737"/>
                </a:cubicBezTo>
                <a:cubicBezTo>
                  <a:pt x="3491436" y="103826"/>
                  <a:pt x="3466224" y="200004"/>
                  <a:pt x="3432607" y="279456"/>
                </a:cubicBezTo>
                <a:cubicBezTo>
                  <a:pt x="3251918" y="697625"/>
                  <a:pt x="2810702" y="986161"/>
                  <a:pt x="2356879" y="986161"/>
                </a:cubicBezTo>
                <a:cubicBezTo>
                  <a:pt x="2335868" y="986161"/>
                  <a:pt x="2310656" y="986161"/>
                  <a:pt x="2289646" y="981979"/>
                </a:cubicBezTo>
                <a:cubicBezTo>
                  <a:pt x="2071138" y="969434"/>
                  <a:pt x="1852631" y="894164"/>
                  <a:pt x="1634123" y="894164"/>
                </a:cubicBezTo>
                <a:cubicBezTo>
                  <a:pt x="1608911" y="894164"/>
                  <a:pt x="1579497" y="894164"/>
                  <a:pt x="1554284" y="898345"/>
                </a:cubicBezTo>
                <a:cubicBezTo>
                  <a:pt x="1268544" y="923435"/>
                  <a:pt x="1016420" y="1103248"/>
                  <a:pt x="734881" y="1170155"/>
                </a:cubicBezTo>
                <a:cubicBezTo>
                  <a:pt x="655042" y="1191063"/>
                  <a:pt x="571001" y="1203608"/>
                  <a:pt x="486960" y="1203608"/>
                </a:cubicBezTo>
                <a:cubicBezTo>
                  <a:pt x="319928" y="1203608"/>
                  <a:pt x="155259" y="1165973"/>
                  <a:pt x="7136" y="1092467"/>
                </a:cubicBezTo>
                <a:lnTo>
                  <a:pt x="0" y="1088178"/>
                </a:lnTo>
                <a:close/>
              </a:path>
            </a:pathLst>
          </a:cu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1" name="任意多边形: 形状 20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/>
        </p:nvSpPr>
        <p:spPr bwMode="auto">
          <a:xfrm>
            <a:off x="0" y="4078771"/>
            <a:ext cx="1758783" cy="1064729"/>
          </a:xfrm>
          <a:custGeom>
            <a:avLst/>
            <a:gdLst>
              <a:gd name="connsiteX0" fmla="*/ 1249511 w 1758783"/>
              <a:gd name="connsiteY0" fmla="*/ 0 h 1064729"/>
              <a:gd name="connsiteX1" fmla="*/ 1696788 w 1758783"/>
              <a:gd name="connsiteY1" fmla="*/ 265763 h 1064729"/>
              <a:gd name="connsiteX2" fmla="*/ 1584029 w 1758783"/>
              <a:gd name="connsiteY2" fmla="*/ 984447 h 1064729"/>
              <a:gd name="connsiteX3" fmla="*/ 1516550 w 1758783"/>
              <a:gd name="connsiteY3" fmla="*/ 1053088 h 1064729"/>
              <a:gd name="connsiteX4" fmla="*/ 1502043 w 1758783"/>
              <a:gd name="connsiteY4" fmla="*/ 1064729 h 1064729"/>
              <a:gd name="connsiteX5" fmla="*/ 0 w 1758783"/>
              <a:gd name="connsiteY5" fmla="*/ 1064729 h 1064729"/>
              <a:gd name="connsiteX6" fmla="*/ 0 w 1758783"/>
              <a:gd name="connsiteY6" fmla="*/ 397927 h 1064729"/>
              <a:gd name="connsiteX7" fmla="*/ 41822 w 1758783"/>
              <a:gd name="connsiteY7" fmla="*/ 392570 h 1064729"/>
              <a:gd name="connsiteX8" fmla="*/ 121921 w 1758783"/>
              <a:gd name="connsiteY8" fmla="*/ 389287 h 1064729"/>
              <a:gd name="connsiteX9" fmla="*/ 125679 w 1758783"/>
              <a:gd name="connsiteY9" fmla="*/ 393030 h 1064729"/>
              <a:gd name="connsiteX10" fmla="*/ 366232 w 1758783"/>
              <a:gd name="connsiteY10" fmla="*/ 396773 h 1064729"/>
              <a:gd name="connsiteX11" fmla="*/ 738336 w 1758783"/>
              <a:gd name="connsiteY11" fmla="*/ 314424 h 1064729"/>
              <a:gd name="connsiteX12" fmla="*/ 1035268 w 1758783"/>
              <a:gd name="connsiteY12" fmla="*/ 56147 h 1064729"/>
              <a:gd name="connsiteX13" fmla="*/ 1249511 w 1758783"/>
              <a:gd name="connsiteY13" fmla="*/ 0 h 106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58783" h="1064729">
                <a:moveTo>
                  <a:pt x="1249511" y="0"/>
                </a:moveTo>
                <a:cubicBezTo>
                  <a:pt x="1426166" y="0"/>
                  <a:pt x="1610339" y="104808"/>
                  <a:pt x="1696788" y="265763"/>
                </a:cubicBezTo>
                <a:cubicBezTo>
                  <a:pt x="1817064" y="494095"/>
                  <a:pt x="1753167" y="789803"/>
                  <a:pt x="1584029" y="984447"/>
                </a:cubicBezTo>
                <a:cubicBezTo>
                  <a:pt x="1562887" y="1008778"/>
                  <a:pt x="1540335" y="1031646"/>
                  <a:pt x="1516550" y="1053088"/>
                </a:cubicBezTo>
                <a:lnTo>
                  <a:pt x="1502043" y="1064729"/>
                </a:lnTo>
                <a:lnTo>
                  <a:pt x="0" y="1064729"/>
                </a:lnTo>
                <a:lnTo>
                  <a:pt x="0" y="397927"/>
                </a:lnTo>
                <a:lnTo>
                  <a:pt x="41822" y="392570"/>
                </a:lnTo>
                <a:cubicBezTo>
                  <a:pt x="68771" y="390340"/>
                  <a:pt x="95610" y="389287"/>
                  <a:pt x="121921" y="389287"/>
                </a:cubicBezTo>
                <a:cubicBezTo>
                  <a:pt x="121921" y="389287"/>
                  <a:pt x="125679" y="393030"/>
                  <a:pt x="125679" y="393030"/>
                </a:cubicBezTo>
                <a:cubicBezTo>
                  <a:pt x="204611" y="393030"/>
                  <a:pt x="287301" y="396773"/>
                  <a:pt x="366232" y="396773"/>
                </a:cubicBezTo>
                <a:cubicBezTo>
                  <a:pt x="501543" y="396773"/>
                  <a:pt x="629336" y="381801"/>
                  <a:pt x="738336" y="314424"/>
                </a:cubicBezTo>
                <a:cubicBezTo>
                  <a:pt x="851095" y="243305"/>
                  <a:pt x="922509" y="127267"/>
                  <a:pt x="1035268" y="56147"/>
                </a:cubicBezTo>
                <a:cubicBezTo>
                  <a:pt x="1099165" y="18716"/>
                  <a:pt x="1174338" y="0"/>
                  <a:pt x="1249511" y="0"/>
                </a:cubicBezTo>
                <a:close/>
              </a:path>
            </a:pathLst>
          </a:cu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2" name="任意多边形: 形状 21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/>
        </p:nvSpPr>
        <p:spPr bwMode="auto">
          <a:xfrm>
            <a:off x="6784850" y="-16371"/>
            <a:ext cx="2359149" cy="1528179"/>
          </a:xfrm>
          <a:custGeom>
            <a:avLst/>
            <a:gdLst>
              <a:gd name="connsiteX0" fmla="*/ 2367849 w 3163616"/>
              <a:gd name="connsiteY0" fmla="*/ 0 h 2049286"/>
              <a:gd name="connsiteX1" fmla="*/ 3163616 w 3163616"/>
              <a:gd name="connsiteY1" fmla="*/ 0 h 2049286"/>
              <a:gd name="connsiteX2" fmla="*/ 3163616 w 3163616"/>
              <a:gd name="connsiteY2" fmla="*/ 1877528 h 2049286"/>
              <a:gd name="connsiteX3" fmla="*/ 3079234 w 3163616"/>
              <a:gd name="connsiteY3" fmla="*/ 1911021 h 2049286"/>
              <a:gd name="connsiteX4" fmla="*/ 2525728 w 3163616"/>
              <a:gd name="connsiteY4" fmla="*/ 2027611 h 2049286"/>
              <a:gd name="connsiteX5" fmla="*/ 2214034 w 3163616"/>
              <a:gd name="connsiteY5" fmla="*/ 2049286 h 2049286"/>
              <a:gd name="connsiteX6" fmla="*/ 1039745 w 3163616"/>
              <a:gd name="connsiteY6" fmla="*/ 1897559 h 2049286"/>
              <a:gd name="connsiteX7" fmla="*/ 1010750 w 3163616"/>
              <a:gd name="connsiteY7" fmla="*/ 1897559 h 2049286"/>
              <a:gd name="connsiteX8" fmla="*/ 126409 w 3163616"/>
              <a:gd name="connsiteY8" fmla="*/ 1384576 h 2049286"/>
              <a:gd name="connsiteX9" fmla="*/ 32176 w 3163616"/>
              <a:gd name="connsiteY9" fmla="*/ 770442 h 2049286"/>
              <a:gd name="connsiteX10" fmla="*/ 1025248 w 3163616"/>
              <a:gd name="connsiteY10" fmla="*/ 264684 h 2049286"/>
              <a:gd name="connsiteX11" fmla="*/ 1039745 w 3163616"/>
              <a:gd name="connsiteY11" fmla="*/ 264684 h 2049286"/>
              <a:gd name="connsiteX12" fmla="*/ 1503661 w 3163616"/>
              <a:gd name="connsiteY12" fmla="*/ 271909 h 2049286"/>
              <a:gd name="connsiteX13" fmla="*/ 2221282 w 3163616"/>
              <a:gd name="connsiteY13" fmla="*/ 112957 h 2049286"/>
              <a:gd name="connsiteX14" fmla="*/ 2299404 w 3163616"/>
              <a:gd name="connsiteY14" fmla="*/ 57767 h 204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63616" h="2049286">
                <a:moveTo>
                  <a:pt x="2367849" y="0"/>
                </a:moveTo>
                <a:lnTo>
                  <a:pt x="3163616" y="0"/>
                </a:lnTo>
                <a:lnTo>
                  <a:pt x="3163616" y="1877528"/>
                </a:lnTo>
                <a:lnTo>
                  <a:pt x="3079234" y="1911021"/>
                </a:lnTo>
                <a:cubicBezTo>
                  <a:pt x="2900848" y="1972745"/>
                  <a:pt x="2713288" y="2011354"/>
                  <a:pt x="2525728" y="2027611"/>
                </a:cubicBezTo>
                <a:cubicBezTo>
                  <a:pt x="2424246" y="2042061"/>
                  <a:pt x="2315515" y="2049286"/>
                  <a:pt x="2214034" y="2049286"/>
                </a:cubicBezTo>
                <a:cubicBezTo>
                  <a:pt x="1815355" y="2049286"/>
                  <a:pt x="1423926" y="1977035"/>
                  <a:pt x="1039745" y="1897559"/>
                </a:cubicBezTo>
                <a:cubicBezTo>
                  <a:pt x="1025248" y="1897559"/>
                  <a:pt x="1017999" y="1897559"/>
                  <a:pt x="1010750" y="1897559"/>
                </a:cubicBezTo>
                <a:cubicBezTo>
                  <a:pt x="583077" y="1897559"/>
                  <a:pt x="235140" y="1557979"/>
                  <a:pt x="126409" y="1384576"/>
                </a:cubicBezTo>
                <a:cubicBezTo>
                  <a:pt x="17679" y="1196723"/>
                  <a:pt x="-40311" y="972745"/>
                  <a:pt x="32176" y="770442"/>
                </a:cubicBezTo>
                <a:cubicBezTo>
                  <a:pt x="155404" y="387511"/>
                  <a:pt x="626569" y="264684"/>
                  <a:pt x="1025248" y="264684"/>
                </a:cubicBezTo>
                <a:cubicBezTo>
                  <a:pt x="1032496" y="264684"/>
                  <a:pt x="1039745" y="264684"/>
                  <a:pt x="1039745" y="264684"/>
                </a:cubicBezTo>
                <a:cubicBezTo>
                  <a:pt x="1191968" y="264684"/>
                  <a:pt x="1351439" y="271909"/>
                  <a:pt x="1503661" y="271909"/>
                </a:cubicBezTo>
                <a:cubicBezTo>
                  <a:pt x="1764615" y="271909"/>
                  <a:pt x="2011070" y="243009"/>
                  <a:pt x="2221282" y="112957"/>
                </a:cubicBezTo>
                <a:cubicBezTo>
                  <a:pt x="2248465" y="95797"/>
                  <a:pt x="2274402" y="77283"/>
                  <a:pt x="2299404" y="57767"/>
                </a:cubicBezTo>
                <a:close/>
              </a:path>
            </a:pathLst>
          </a:custGeom>
          <a:solidFill>
            <a:srgbClr val="CB96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82018" y="1715254"/>
            <a:ext cx="515673" cy="544609"/>
            <a:chOff x="2031972" y="1416832"/>
            <a:chExt cx="515673" cy="544609"/>
          </a:xfrm>
        </p:grpSpPr>
        <p:sp>
          <p:nvSpPr>
            <p:cNvPr id="16" name="椭圆 15"/>
            <p:cNvSpPr/>
            <p:nvPr/>
          </p:nvSpPr>
          <p:spPr>
            <a:xfrm>
              <a:off x="2031972" y="1416832"/>
              <a:ext cx="515673" cy="5156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068636" y="1438221"/>
              <a:ext cx="4423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685800">
                <a:defRPr/>
              </a:pPr>
              <a:r>
                <a:rPr lang="zh-CN" altLang="en-US" sz="2800">
                  <a:solidFill>
                    <a:schemeClr val="bg1"/>
                  </a:solidFill>
                  <a:cs typeface="+mn-ea"/>
                  <a:sym typeface="+mn-lt"/>
                </a:rPr>
                <a:t>壹</a:t>
              </a:r>
              <a:endParaRPr lang="zh-CN" altLang="en-US" sz="2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295872" y="2398458"/>
            <a:ext cx="459740" cy="1005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cs typeface="+mn-ea"/>
                <a:sym typeface="+mn-lt"/>
              </a:rPr>
              <a:t>项目动机</a:t>
            </a:r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664262" y="1715254"/>
            <a:ext cx="515673" cy="523220"/>
            <a:chOff x="2031972" y="1416832"/>
            <a:chExt cx="515673" cy="523220"/>
          </a:xfrm>
        </p:grpSpPr>
        <p:sp>
          <p:nvSpPr>
            <p:cNvPr id="25" name="椭圆 24"/>
            <p:cNvSpPr/>
            <p:nvPr/>
          </p:nvSpPr>
          <p:spPr>
            <a:xfrm>
              <a:off x="2031972" y="1416832"/>
              <a:ext cx="515673" cy="5156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068636" y="1416832"/>
              <a:ext cx="4423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685800">
                <a:defRPr/>
              </a:pPr>
              <a:r>
                <a:rPr lang="zh-CN" altLang="en-US" sz="2800">
                  <a:solidFill>
                    <a:schemeClr val="bg1"/>
                  </a:solidFill>
                  <a:cs typeface="+mn-ea"/>
                  <a:sym typeface="+mn-lt"/>
                </a:rPr>
                <a:t>贰</a:t>
              </a:r>
              <a:endParaRPr lang="zh-CN" altLang="en-US" sz="2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3683342" y="2398087"/>
            <a:ext cx="459740" cy="1005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  <a:cs typeface="+mn-ea"/>
                <a:sym typeface="+mn-lt"/>
              </a:rPr>
              <a:t>功能介绍</a:t>
            </a:r>
            <a:endParaRPr lang="zh-CN" altLang="en-US">
              <a:solidFill>
                <a:schemeClr val="accent2"/>
              </a:solidFill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5046506" y="1700170"/>
            <a:ext cx="515673" cy="544609"/>
            <a:chOff x="2031972" y="1416832"/>
            <a:chExt cx="515673" cy="544609"/>
          </a:xfrm>
        </p:grpSpPr>
        <p:sp>
          <p:nvSpPr>
            <p:cNvPr id="29" name="椭圆 28"/>
            <p:cNvSpPr/>
            <p:nvPr/>
          </p:nvSpPr>
          <p:spPr>
            <a:xfrm>
              <a:off x="2031972" y="1416832"/>
              <a:ext cx="515673" cy="51567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068636" y="1438221"/>
              <a:ext cx="4423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685800">
                <a:defRPr/>
              </a:pPr>
              <a:r>
                <a:rPr lang="zh-CN" altLang="en-US" sz="2800">
                  <a:solidFill>
                    <a:schemeClr val="bg1"/>
                  </a:solidFill>
                  <a:cs typeface="+mn-ea"/>
                  <a:sym typeface="+mn-lt"/>
                </a:rPr>
                <a:t>叁</a:t>
              </a:r>
              <a:endParaRPr lang="zh-CN" altLang="en-US" sz="2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5046503" y="2379320"/>
            <a:ext cx="459740" cy="1005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>
                <a:solidFill>
                  <a:schemeClr val="accent3">
                    <a:lumMod val="75000"/>
                  </a:schemeClr>
                </a:solidFill>
                <a:cs typeface="+mn-ea"/>
                <a:sym typeface="+mn-lt"/>
              </a:rPr>
              <a:t>竞品分析</a:t>
            </a:r>
            <a:endParaRPr lang="zh-CN" altLang="en-US">
              <a:solidFill>
                <a:schemeClr val="accent3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428749" y="1700170"/>
            <a:ext cx="515673" cy="524287"/>
            <a:chOff x="2031972" y="1416832"/>
            <a:chExt cx="515673" cy="524287"/>
          </a:xfrm>
        </p:grpSpPr>
        <p:sp>
          <p:nvSpPr>
            <p:cNvPr id="33" name="椭圆 32"/>
            <p:cNvSpPr/>
            <p:nvPr/>
          </p:nvSpPr>
          <p:spPr>
            <a:xfrm>
              <a:off x="2031972" y="1416832"/>
              <a:ext cx="515673" cy="5156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cs typeface="+mn-ea"/>
                <a:sym typeface="+mn-lt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058975" y="1417899"/>
              <a:ext cx="4423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685800">
                <a:defRPr/>
              </a:pPr>
              <a:r>
                <a:rPr lang="zh-CN" altLang="en-US" sz="2800">
                  <a:solidFill>
                    <a:schemeClr val="bg1"/>
                  </a:solidFill>
                  <a:cs typeface="+mn-ea"/>
                  <a:sym typeface="+mn-lt"/>
                </a:rPr>
                <a:t>肆</a:t>
              </a:r>
              <a:endParaRPr lang="zh-CN" altLang="en-US" sz="2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6457706" y="2401545"/>
            <a:ext cx="459740" cy="1005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>
                <a:solidFill>
                  <a:schemeClr val="accent4"/>
                </a:solidFill>
                <a:cs typeface="+mn-ea"/>
                <a:sym typeface="+mn-lt"/>
              </a:rPr>
              <a:t>商业计划</a:t>
            </a:r>
            <a:endParaRPr lang="zh-CN" altLang="en-US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36" name="PA_矩形 7"/>
          <p:cNvSpPr/>
          <p:nvPr>
            <p:custDataLst>
              <p:tags r:id="rId1"/>
            </p:custDataLst>
          </p:nvPr>
        </p:nvSpPr>
        <p:spPr>
          <a:xfrm>
            <a:off x="3901783" y="170851"/>
            <a:ext cx="1340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4000" kern="0">
                <a:solidFill>
                  <a:schemeClr val="accent4"/>
                </a:solidFill>
                <a:cs typeface="+mn-ea"/>
                <a:sym typeface="+mn-lt"/>
              </a:rPr>
              <a:t>目录</a:t>
            </a:r>
            <a:endParaRPr lang="zh-CN" altLang="en-US" sz="4000" kern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37" name="PA_矩形 8"/>
          <p:cNvSpPr/>
          <p:nvPr>
            <p:custDataLst>
              <p:tags r:id="rId2"/>
            </p:custDataLst>
          </p:nvPr>
        </p:nvSpPr>
        <p:spPr>
          <a:xfrm>
            <a:off x="3708206" y="848683"/>
            <a:ext cx="172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en-US" altLang="zh-CN" sz="1600" kern="0">
                <a:solidFill>
                  <a:schemeClr val="accent4"/>
                </a:solidFill>
                <a:cs typeface="+mn-ea"/>
                <a:sym typeface="+mn-lt"/>
              </a:rPr>
              <a:t>CONTENTS</a:t>
            </a:r>
            <a:endParaRPr lang="en-US" altLang="zh-CN" sz="1600" kern="0">
              <a:solidFill>
                <a:schemeClr val="accent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3928159" y="3086273"/>
            <a:ext cx="1229619" cy="228855"/>
          </a:xfrm>
          <a:prstGeom prst="roundRect">
            <a:avLst>
              <a:gd name="adj" fmla="val 50000"/>
            </a:avLst>
          </a:prstGeom>
          <a:solidFill>
            <a:srgbClr val="CB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cs typeface="+mn-ea"/>
                <a:sym typeface="+mn-lt"/>
              </a:rPr>
              <a:t>第四单元</a:t>
            </a:r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427" name="PA_矩形 7"/>
          <p:cNvSpPr/>
          <p:nvPr>
            <p:custDataLst>
              <p:tags r:id="rId1"/>
            </p:custDataLst>
          </p:nvPr>
        </p:nvSpPr>
        <p:spPr>
          <a:xfrm>
            <a:off x="3239457" y="1917081"/>
            <a:ext cx="26212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4800" kern="0">
                <a:solidFill>
                  <a:schemeClr val="accent4"/>
                </a:solidFill>
                <a:cs typeface="+mn-ea"/>
                <a:sym typeface="+mn-lt"/>
              </a:rPr>
              <a:t>商业规划</a:t>
            </a:r>
            <a:endParaRPr lang="zh-CN" altLang="en-US" sz="4800" kern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431" name="椭圆 430"/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CB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2" name="椭圆 431"/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CDB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3" name="椭圆 432"/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4" name="椭圆 433"/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任意多边形: 形状 18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/>
        </p:nvSpPr>
        <p:spPr bwMode="auto">
          <a:xfrm>
            <a:off x="5426409" y="3020724"/>
            <a:ext cx="3717592" cy="2122776"/>
          </a:xfrm>
          <a:custGeom>
            <a:avLst/>
            <a:gdLst>
              <a:gd name="connsiteX0" fmla="*/ 3495816 w 3717592"/>
              <a:gd name="connsiteY0" fmla="*/ 0 h 2122776"/>
              <a:gd name="connsiteX1" fmla="*/ 3701178 w 3717592"/>
              <a:gd name="connsiteY1" fmla="*/ 34967 h 2122776"/>
              <a:gd name="connsiteX2" fmla="*/ 3717592 w 3717592"/>
              <a:gd name="connsiteY2" fmla="*/ 42045 h 2122776"/>
              <a:gd name="connsiteX3" fmla="*/ 3717592 w 3717592"/>
              <a:gd name="connsiteY3" fmla="*/ 2122776 h 2122776"/>
              <a:gd name="connsiteX4" fmla="*/ 0 w 3717592"/>
              <a:gd name="connsiteY4" fmla="*/ 2122776 h 2122776"/>
              <a:gd name="connsiteX5" fmla="*/ 14894 w 3717592"/>
              <a:gd name="connsiteY5" fmla="*/ 2066590 h 2122776"/>
              <a:gd name="connsiteX6" fmla="*/ 545207 w 3717592"/>
              <a:gd name="connsiteY6" fmla="*/ 1544535 h 2122776"/>
              <a:gd name="connsiteX7" fmla="*/ 1398491 w 3717592"/>
              <a:gd name="connsiteY7" fmla="*/ 1338068 h 2122776"/>
              <a:gd name="connsiteX8" fmla="*/ 2215890 w 3717592"/>
              <a:gd name="connsiteY8" fmla="*/ 1052190 h 2122776"/>
              <a:gd name="connsiteX9" fmla="*/ 2722278 w 3717592"/>
              <a:gd name="connsiteY9" fmla="*/ 500286 h 2122776"/>
              <a:gd name="connsiteX10" fmla="*/ 3296451 w 3717592"/>
              <a:gd name="connsiteY10" fmla="*/ 31764 h 2122776"/>
              <a:gd name="connsiteX11" fmla="*/ 3495816 w 3717592"/>
              <a:gd name="connsiteY11" fmla="*/ 0 h 212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17592" h="2122776">
                <a:moveTo>
                  <a:pt x="3495816" y="0"/>
                </a:moveTo>
                <a:cubicBezTo>
                  <a:pt x="3566092" y="0"/>
                  <a:pt x="3636369" y="11726"/>
                  <a:pt x="3701178" y="34967"/>
                </a:cubicBezTo>
                <a:lnTo>
                  <a:pt x="3717592" y="42045"/>
                </a:lnTo>
                <a:lnTo>
                  <a:pt x="3717592" y="2122776"/>
                </a:lnTo>
                <a:lnTo>
                  <a:pt x="0" y="2122776"/>
                </a:lnTo>
                <a:lnTo>
                  <a:pt x="14894" y="2066590"/>
                </a:lnTo>
                <a:cubicBezTo>
                  <a:pt x="99064" y="1828986"/>
                  <a:pt x="311451" y="1648762"/>
                  <a:pt x="545207" y="1544535"/>
                </a:cubicBezTo>
                <a:cubicBezTo>
                  <a:pt x="812357" y="1425419"/>
                  <a:pt x="1107417" y="1389684"/>
                  <a:pt x="1398491" y="1338068"/>
                </a:cubicBezTo>
                <a:cubicBezTo>
                  <a:pt x="1685577" y="1290421"/>
                  <a:pt x="1980638" y="1222922"/>
                  <a:pt x="2215890" y="1052190"/>
                </a:cubicBezTo>
                <a:cubicBezTo>
                  <a:pt x="2419243" y="905280"/>
                  <a:pt x="2566773" y="694842"/>
                  <a:pt x="2722278" y="500286"/>
                </a:cubicBezTo>
                <a:cubicBezTo>
                  <a:pt x="2877783" y="301760"/>
                  <a:pt x="3061200" y="111175"/>
                  <a:pt x="3296451" y="31764"/>
                </a:cubicBezTo>
                <a:cubicBezTo>
                  <a:pt x="3360248" y="11912"/>
                  <a:pt x="3428032" y="0"/>
                  <a:pt x="3495816" y="0"/>
                </a:cubicBezTo>
                <a:close/>
              </a:path>
            </a:pathLst>
          </a:custGeom>
          <a:solidFill>
            <a:srgbClr val="CDBBA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: 形状 19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/>
        </p:nvSpPr>
        <p:spPr bwMode="auto">
          <a:xfrm>
            <a:off x="-19574" y="-16371"/>
            <a:ext cx="3468681" cy="1203608"/>
          </a:xfrm>
          <a:custGeom>
            <a:avLst/>
            <a:gdLst>
              <a:gd name="connsiteX0" fmla="*/ 0 w 3468681"/>
              <a:gd name="connsiteY0" fmla="*/ 0 h 1203608"/>
              <a:gd name="connsiteX1" fmla="*/ 3404384 w 3468681"/>
              <a:gd name="connsiteY1" fmla="*/ 0 h 1203608"/>
              <a:gd name="connsiteX2" fmla="*/ 3407329 w 3468681"/>
              <a:gd name="connsiteY2" fmla="*/ 1963 h 1203608"/>
              <a:gd name="connsiteX3" fmla="*/ 3436809 w 3468681"/>
              <a:gd name="connsiteY3" fmla="*/ 32737 h 1203608"/>
              <a:gd name="connsiteX4" fmla="*/ 3432607 w 3468681"/>
              <a:gd name="connsiteY4" fmla="*/ 279456 h 1203608"/>
              <a:gd name="connsiteX5" fmla="*/ 2356879 w 3468681"/>
              <a:gd name="connsiteY5" fmla="*/ 986161 h 1203608"/>
              <a:gd name="connsiteX6" fmla="*/ 2289646 w 3468681"/>
              <a:gd name="connsiteY6" fmla="*/ 981979 h 1203608"/>
              <a:gd name="connsiteX7" fmla="*/ 1634123 w 3468681"/>
              <a:gd name="connsiteY7" fmla="*/ 894164 h 1203608"/>
              <a:gd name="connsiteX8" fmla="*/ 1554284 w 3468681"/>
              <a:gd name="connsiteY8" fmla="*/ 898345 h 1203608"/>
              <a:gd name="connsiteX9" fmla="*/ 734881 w 3468681"/>
              <a:gd name="connsiteY9" fmla="*/ 1170155 h 1203608"/>
              <a:gd name="connsiteX10" fmla="*/ 486960 w 3468681"/>
              <a:gd name="connsiteY10" fmla="*/ 1203608 h 1203608"/>
              <a:gd name="connsiteX11" fmla="*/ 7136 w 3468681"/>
              <a:gd name="connsiteY11" fmla="*/ 1092467 h 1203608"/>
              <a:gd name="connsiteX12" fmla="*/ 0 w 3468681"/>
              <a:gd name="connsiteY12" fmla="*/ 1088178 h 120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68681" h="1203608">
                <a:moveTo>
                  <a:pt x="0" y="0"/>
                </a:moveTo>
                <a:lnTo>
                  <a:pt x="3404384" y="0"/>
                </a:lnTo>
                <a:lnTo>
                  <a:pt x="3407329" y="1963"/>
                </a:lnTo>
                <a:cubicBezTo>
                  <a:pt x="3418425" y="11045"/>
                  <a:pt x="3428405" y="21238"/>
                  <a:pt x="3436809" y="32737"/>
                </a:cubicBezTo>
                <a:cubicBezTo>
                  <a:pt x="3491436" y="103826"/>
                  <a:pt x="3466224" y="200004"/>
                  <a:pt x="3432607" y="279456"/>
                </a:cubicBezTo>
                <a:cubicBezTo>
                  <a:pt x="3251918" y="697625"/>
                  <a:pt x="2810702" y="986161"/>
                  <a:pt x="2356879" y="986161"/>
                </a:cubicBezTo>
                <a:cubicBezTo>
                  <a:pt x="2335868" y="986161"/>
                  <a:pt x="2310656" y="986161"/>
                  <a:pt x="2289646" y="981979"/>
                </a:cubicBezTo>
                <a:cubicBezTo>
                  <a:pt x="2071138" y="969434"/>
                  <a:pt x="1852631" y="894164"/>
                  <a:pt x="1634123" y="894164"/>
                </a:cubicBezTo>
                <a:cubicBezTo>
                  <a:pt x="1608911" y="894164"/>
                  <a:pt x="1579497" y="894164"/>
                  <a:pt x="1554284" y="898345"/>
                </a:cubicBezTo>
                <a:cubicBezTo>
                  <a:pt x="1268544" y="923435"/>
                  <a:pt x="1016420" y="1103248"/>
                  <a:pt x="734881" y="1170155"/>
                </a:cubicBezTo>
                <a:cubicBezTo>
                  <a:pt x="655042" y="1191063"/>
                  <a:pt x="571001" y="1203608"/>
                  <a:pt x="486960" y="1203608"/>
                </a:cubicBezTo>
                <a:cubicBezTo>
                  <a:pt x="319928" y="1203608"/>
                  <a:pt x="155259" y="1165973"/>
                  <a:pt x="7136" y="1092467"/>
                </a:cubicBezTo>
                <a:lnTo>
                  <a:pt x="0" y="1088178"/>
                </a:lnTo>
                <a:close/>
              </a:path>
            </a:pathLst>
          </a:cu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1" name="任意多边形: 形状 20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/>
        </p:nvSpPr>
        <p:spPr bwMode="auto">
          <a:xfrm>
            <a:off x="0" y="4078771"/>
            <a:ext cx="1758783" cy="1064729"/>
          </a:xfrm>
          <a:custGeom>
            <a:avLst/>
            <a:gdLst>
              <a:gd name="connsiteX0" fmla="*/ 1249511 w 1758783"/>
              <a:gd name="connsiteY0" fmla="*/ 0 h 1064729"/>
              <a:gd name="connsiteX1" fmla="*/ 1696788 w 1758783"/>
              <a:gd name="connsiteY1" fmla="*/ 265763 h 1064729"/>
              <a:gd name="connsiteX2" fmla="*/ 1584029 w 1758783"/>
              <a:gd name="connsiteY2" fmla="*/ 984447 h 1064729"/>
              <a:gd name="connsiteX3" fmla="*/ 1516550 w 1758783"/>
              <a:gd name="connsiteY3" fmla="*/ 1053088 h 1064729"/>
              <a:gd name="connsiteX4" fmla="*/ 1502043 w 1758783"/>
              <a:gd name="connsiteY4" fmla="*/ 1064729 h 1064729"/>
              <a:gd name="connsiteX5" fmla="*/ 0 w 1758783"/>
              <a:gd name="connsiteY5" fmla="*/ 1064729 h 1064729"/>
              <a:gd name="connsiteX6" fmla="*/ 0 w 1758783"/>
              <a:gd name="connsiteY6" fmla="*/ 397927 h 1064729"/>
              <a:gd name="connsiteX7" fmla="*/ 41822 w 1758783"/>
              <a:gd name="connsiteY7" fmla="*/ 392570 h 1064729"/>
              <a:gd name="connsiteX8" fmla="*/ 121921 w 1758783"/>
              <a:gd name="connsiteY8" fmla="*/ 389287 h 1064729"/>
              <a:gd name="connsiteX9" fmla="*/ 125679 w 1758783"/>
              <a:gd name="connsiteY9" fmla="*/ 393030 h 1064729"/>
              <a:gd name="connsiteX10" fmla="*/ 366232 w 1758783"/>
              <a:gd name="connsiteY10" fmla="*/ 396773 h 1064729"/>
              <a:gd name="connsiteX11" fmla="*/ 738336 w 1758783"/>
              <a:gd name="connsiteY11" fmla="*/ 314424 h 1064729"/>
              <a:gd name="connsiteX12" fmla="*/ 1035268 w 1758783"/>
              <a:gd name="connsiteY12" fmla="*/ 56147 h 1064729"/>
              <a:gd name="connsiteX13" fmla="*/ 1249511 w 1758783"/>
              <a:gd name="connsiteY13" fmla="*/ 0 h 106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58783" h="1064729">
                <a:moveTo>
                  <a:pt x="1249511" y="0"/>
                </a:moveTo>
                <a:cubicBezTo>
                  <a:pt x="1426166" y="0"/>
                  <a:pt x="1610339" y="104808"/>
                  <a:pt x="1696788" y="265763"/>
                </a:cubicBezTo>
                <a:cubicBezTo>
                  <a:pt x="1817064" y="494095"/>
                  <a:pt x="1753167" y="789803"/>
                  <a:pt x="1584029" y="984447"/>
                </a:cubicBezTo>
                <a:cubicBezTo>
                  <a:pt x="1562887" y="1008778"/>
                  <a:pt x="1540335" y="1031646"/>
                  <a:pt x="1516550" y="1053088"/>
                </a:cubicBezTo>
                <a:lnTo>
                  <a:pt x="1502043" y="1064729"/>
                </a:lnTo>
                <a:lnTo>
                  <a:pt x="0" y="1064729"/>
                </a:lnTo>
                <a:lnTo>
                  <a:pt x="0" y="397927"/>
                </a:lnTo>
                <a:lnTo>
                  <a:pt x="41822" y="392570"/>
                </a:lnTo>
                <a:cubicBezTo>
                  <a:pt x="68771" y="390340"/>
                  <a:pt x="95610" y="389287"/>
                  <a:pt x="121921" y="389287"/>
                </a:cubicBezTo>
                <a:cubicBezTo>
                  <a:pt x="121921" y="389287"/>
                  <a:pt x="125679" y="393030"/>
                  <a:pt x="125679" y="393030"/>
                </a:cubicBezTo>
                <a:cubicBezTo>
                  <a:pt x="204611" y="393030"/>
                  <a:pt x="287301" y="396773"/>
                  <a:pt x="366232" y="396773"/>
                </a:cubicBezTo>
                <a:cubicBezTo>
                  <a:pt x="501543" y="396773"/>
                  <a:pt x="629336" y="381801"/>
                  <a:pt x="738336" y="314424"/>
                </a:cubicBezTo>
                <a:cubicBezTo>
                  <a:pt x="851095" y="243305"/>
                  <a:pt x="922509" y="127267"/>
                  <a:pt x="1035268" y="56147"/>
                </a:cubicBezTo>
                <a:cubicBezTo>
                  <a:pt x="1099165" y="18716"/>
                  <a:pt x="1174338" y="0"/>
                  <a:pt x="1249511" y="0"/>
                </a:cubicBezTo>
                <a:close/>
              </a:path>
            </a:pathLst>
          </a:cu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5" name="任意多边形: 形状 14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/>
        </p:nvSpPr>
        <p:spPr bwMode="auto">
          <a:xfrm>
            <a:off x="6315094" y="-16371"/>
            <a:ext cx="2828905" cy="1832471"/>
          </a:xfrm>
          <a:custGeom>
            <a:avLst/>
            <a:gdLst>
              <a:gd name="connsiteX0" fmla="*/ 2367849 w 3163616"/>
              <a:gd name="connsiteY0" fmla="*/ 0 h 2049286"/>
              <a:gd name="connsiteX1" fmla="*/ 3163616 w 3163616"/>
              <a:gd name="connsiteY1" fmla="*/ 0 h 2049286"/>
              <a:gd name="connsiteX2" fmla="*/ 3163616 w 3163616"/>
              <a:gd name="connsiteY2" fmla="*/ 1877528 h 2049286"/>
              <a:gd name="connsiteX3" fmla="*/ 3079234 w 3163616"/>
              <a:gd name="connsiteY3" fmla="*/ 1911021 h 2049286"/>
              <a:gd name="connsiteX4" fmla="*/ 2525728 w 3163616"/>
              <a:gd name="connsiteY4" fmla="*/ 2027611 h 2049286"/>
              <a:gd name="connsiteX5" fmla="*/ 2214034 w 3163616"/>
              <a:gd name="connsiteY5" fmla="*/ 2049286 h 2049286"/>
              <a:gd name="connsiteX6" fmla="*/ 1039745 w 3163616"/>
              <a:gd name="connsiteY6" fmla="*/ 1897559 h 2049286"/>
              <a:gd name="connsiteX7" fmla="*/ 1010750 w 3163616"/>
              <a:gd name="connsiteY7" fmla="*/ 1897559 h 2049286"/>
              <a:gd name="connsiteX8" fmla="*/ 126409 w 3163616"/>
              <a:gd name="connsiteY8" fmla="*/ 1384576 h 2049286"/>
              <a:gd name="connsiteX9" fmla="*/ 32176 w 3163616"/>
              <a:gd name="connsiteY9" fmla="*/ 770442 h 2049286"/>
              <a:gd name="connsiteX10" fmla="*/ 1025248 w 3163616"/>
              <a:gd name="connsiteY10" fmla="*/ 264684 h 2049286"/>
              <a:gd name="connsiteX11" fmla="*/ 1039745 w 3163616"/>
              <a:gd name="connsiteY11" fmla="*/ 264684 h 2049286"/>
              <a:gd name="connsiteX12" fmla="*/ 1503661 w 3163616"/>
              <a:gd name="connsiteY12" fmla="*/ 271909 h 2049286"/>
              <a:gd name="connsiteX13" fmla="*/ 2221282 w 3163616"/>
              <a:gd name="connsiteY13" fmla="*/ 112957 h 2049286"/>
              <a:gd name="connsiteX14" fmla="*/ 2299404 w 3163616"/>
              <a:gd name="connsiteY14" fmla="*/ 57767 h 204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63616" h="2049286">
                <a:moveTo>
                  <a:pt x="2367849" y="0"/>
                </a:moveTo>
                <a:lnTo>
                  <a:pt x="3163616" y="0"/>
                </a:lnTo>
                <a:lnTo>
                  <a:pt x="3163616" y="1877528"/>
                </a:lnTo>
                <a:lnTo>
                  <a:pt x="3079234" y="1911021"/>
                </a:lnTo>
                <a:cubicBezTo>
                  <a:pt x="2900848" y="1972745"/>
                  <a:pt x="2713288" y="2011354"/>
                  <a:pt x="2525728" y="2027611"/>
                </a:cubicBezTo>
                <a:cubicBezTo>
                  <a:pt x="2424246" y="2042061"/>
                  <a:pt x="2315515" y="2049286"/>
                  <a:pt x="2214034" y="2049286"/>
                </a:cubicBezTo>
                <a:cubicBezTo>
                  <a:pt x="1815355" y="2049286"/>
                  <a:pt x="1423926" y="1977035"/>
                  <a:pt x="1039745" y="1897559"/>
                </a:cubicBezTo>
                <a:cubicBezTo>
                  <a:pt x="1025248" y="1897559"/>
                  <a:pt x="1017999" y="1897559"/>
                  <a:pt x="1010750" y="1897559"/>
                </a:cubicBezTo>
                <a:cubicBezTo>
                  <a:pt x="583077" y="1897559"/>
                  <a:pt x="235140" y="1557979"/>
                  <a:pt x="126409" y="1384576"/>
                </a:cubicBezTo>
                <a:cubicBezTo>
                  <a:pt x="17679" y="1196723"/>
                  <a:pt x="-40311" y="972745"/>
                  <a:pt x="32176" y="770442"/>
                </a:cubicBezTo>
                <a:cubicBezTo>
                  <a:pt x="155404" y="387511"/>
                  <a:pt x="626569" y="264684"/>
                  <a:pt x="1025248" y="264684"/>
                </a:cubicBezTo>
                <a:cubicBezTo>
                  <a:pt x="1032496" y="264684"/>
                  <a:pt x="1039745" y="264684"/>
                  <a:pt x="1039745" y="264684"/>
                </a:cubicBezTo>
                <a:cubicBezTo>
                  <a:pt x="1191968" y="264684"/>
                  <a:pt x="1351439" y="271909"/>
                  <a:pt x="1503661" y="271909"/>
                </a:cubicBezTo>
                <a:cubicBezTo>
                  <a:pt x="1764615" y="271909"/>
                  <a:pt x="2011070" y="243009"/>
                  <a:pt x="2221282" y="112957"/>
                </a:cubicBezTo>
                <a:cubicBezTo>
                  <a:pt x="2248465" y="95797"/>
                  <a:pt x="2274402" y="77283"/>
                  <a:pt x="2299404" y="57767"/>
                </a:cubicBezTo>
                <a:close/>
              </a:path>
            </a:pathLst>
          </a:custGeom>
          <a:solidFill>
            <a:srgbClr val="CB96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PA_矩形 8"/>
          <p:cNvSpPr/>
          <p:nvPr>
            <p:custDataLst>
              <p:tags r:id="rId2"/>
            </p:custDataLst>
          </p:nvPr>
        </p:nvSpPr>
        <p:spPr>
          <a:xfrm>
            <a:off x="3320804" y="2733557"/>
            <a:ext cx="2540056" cy="275590"/>
          </a:xfrm>
          <a:prstGeom prst="rect">
            <a:avLst/>
          </a:prstGeom>
        </p:spPr>
        <p:txBody>
          <a:bodyPr wrap="square">
            <a:spAutoFit/>
          </a:bodyPr>
          <a:p>
            <a:pPr lvl="0" algn="dist" defTabSz="685800">
              <a:defRPr/>
            </a:pPr>
            <a:r>
              <a:rPr lang="zh-CN" altLang="en-US" sz="1200" kern="0">
                <a:solidFill>
                  <a:schemeClr val="accent4"/>
                </a:solidFill>
                <a:cs typeface="+mn-ea"/>
                <a:sym typeface="+mn-lt"/>
              </a:rPr>
              <a:t>老有所养</a:t>
            </a:r>
            <a:r>
              <a:rPr lang="en-US" altLang="zh-CN" sz="1200" kern="0">
                <a:solidFill>
                  <a:schemeClr val="accent4"/>
                </a:solidFill>
                <a:cs typeface="+mn-ea"/>
                <a:sym typeface="+mn-lt"/>
              </a:rPr>
              <a:t> </a:t>
            </a:r>
            <a:r>
              <a:rPr lang="zh-CN" altLang="en-US" sz="1200" kern="0">
                <a:solidFill>
                  <a:schemeClr val="accent4"/>
                </a:solidFill>
                <a:cs typeface="+mn-ea"/>
                <a:sym typeface="+mn-lt"/>
              </a:rPr>
              <a:t>老有所依</a:t>
            </a:r>
            <a:endParaRPr lang="zh-CN" altLang="en-US" sz="1200" kern="0">
              <a:solidFill>
                <a:schemeClr val="accent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846455" y="1536700"/>
            <a:ext cx="2827020" cy="1793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870961" y="156903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600">
              <a:defRPr/>
            </a:pPr>
            <a:r>
              <a:rPr kumimoji="1" lang="zh-CN" altLang="en-US" sz="2400" kern="0">
                <a:solidFill>
                  <a:schemeClr val="accent4"/>
                </a:solidFill>
                <a:cs typeface="+mn-ea"/>
                <a:sym typeface="+mn-lt"/>
              </a:rPr>
              <a:t>团队介绍</a:t>
            </a:r>
            <a:endParaRPr kumimoji="1" lang="zh-CN" altLang="en-US" sz="2400" kern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25830" y="1684655"/>
            <a:ext cx="274764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+mn-lt"/>
              </a:rPr>
              <a:t>我们的团队</a:t>
            </a: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+mn-lt"/>
              </a:rPr>
              <a:t>包括2名在校大学生，均来自软件工程专业，技术专业能力较高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75407" y="913346"/>
            <a:ext cx="246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00">
              <a:defRPr/>
            </a:pPr>
            <a:r>
              <a:rPr lang="zh-CN" altLang="en-US" sz="2000">
                <a:solidFill>
                  <a:schemeClr val="accent1"/>
                </a:solidFill>
                <a:cs typeface="+mn-ea"/>
                <a:sym typeface="+mn-lt"/>
              </a:rPr>
              <a:t>具备较强的专业能力</a:t>
            </a:r>
            <a:endParaRPr lang="zh-CN" altLang="en-US" sz="200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678811" y="913036"/>
            <a:ext cx="2976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defTabSz="685800">
              <a:defRPr/>
            </a:pPr>
            <a:r>
              <a:rPr lang="zh-CN" altLang="en-US" sz="2000">
                <a:solidFill>
                  <a:schemeClr val="accent2"/>
                </a:solidFill>
                <a:cs typeface="+mn-ea"/>
                <a:sym typeface="+mn-lt"/>
              </a:rPr>
              <a:t>具备良好的创新实践能力</a:t>
            </a:r>
            <a:endParaRPr lang="zh-CN" altLang="en-US" sz="200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4753610" y="1513840"/>
            <a:ext cx="2901950" cy="18402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4770755" y="1607820"/>
            <a:ext cx="2884805" cy="156845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+mn-lt"/>
              </a:rPr>
              <a:t>两位同学均</a:t>
            </a: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+mn-lt"/>
              </a:rPr>
              <a:t>有相关的创新课程、创新项目实践基础，对创业、商业等方面的知识有一定的了解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870961" y="156903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600">
              <a:defRPr/>
            </a:pPr>
            <a:r>
              <a:rPr kumimoji="1" lang="zh-CN" altLang="en-US" sz="2400" kern="0">
                <a:solidFill>
                  <a:schemeClr val="accent4"/>
                </a:solidFill>
                <a:cs typeface="+mn-ea"/>
                <a:sym typeface="+mn-lt"/>
              </a:rPr>
              <a:t>盈利模式</a:t>
            </a:r>
            <a:endParaRPr kumimoji="1" lang="zh-CN" altLang="en-US" sz="2400" kern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025587" y="1174229"/>
            <a:ext cx="309027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+mn-lt"/>
              </a:rPr>
              <a:t>平台后期销售一些老年人常用的产品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+mn-lt"/>
              </a:rPr>
              <a:t>，收取商家的平台服务费用。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947207" y="837146"/>
            <a:ext cx="18084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00">
              <a:defRPr/>
            </a:pPr>
            <a:r>
              <a:rPr lang="zh-CN" altLang="en-US" sz="1600">
                <a:solidFill>
                  <a:schemeClr val="accent1"/>
                </a:solidFill>
                <a:cs typeface="+mn-ea"/>
                <a:sym typeface="+mn-lt"/>
              </a:rPr>
              <a:t>平台销售相关产品</a:t>
            </a:r>
            <a:endParaRPr lang="zh-CN" altLang="en-US" sz="160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947160" y="2469515"/>
            <a:ext cx="33648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+mn-lt"/>
              </a:rPr>
              <a:t>  平台可提供广告投放服务，将与老年人有关的广告投放到平台上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+mn-lt"/>
              </a:rPr>
              <a:t>。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947291" y="2190021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defTabSz="685800">
              <a:defRPr/>
            </a:pPr>
            <a:r>
              <a:rPr lang="zh-CN" altLang="en-US" sz="1600">
                <a:solidFill>
                  <a:schemeClr val="accent2"/>
                </a:solidFill>
                <a:cs typeface="+mn-ea"/>
                <a:sym typeface="+mn-lt"/>
              </a:rPr>
              <a:t>平台广告投放</a:t>
            </a:r>
            <a:endParaRPr lang="zh-CN" altLang="en-US" sz="160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947160" y="3764915"/>
            <a:ext cx="325056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+mn-lt"/>
              </a:rPr>
              <a:t>  平台会寻求与老年人有关的社会组织或企业合作，如医疗机构、保险公司等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+mn-lt"/>
              </a:rPr>
              <a:t>。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947291" y="3473254"/>
            <a:ext cx="2011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defTabSz="685800">
              <a:defRPr/>
            </a:pPr>
            <a:r>
              <a:rPr lang="zh-CN" altLang="en-US" sz="1600">
                <a:solidFill>
                  <a:schemeClr val="accent4"/>
                </a:solidFill>
                <a:cs typeface="+mn-ea"/>
                <a:sym typeface="+mn-lt"/>
              </a:rPr>
              <a:t>与其他组织合作共赢</a:t>
            </a:r>
            <a:endParaRPr lang="zh-CN" altLang="en-US" sz="1600">
              <a:solidFill>
                <a:schemeClr val="accent4"/>
              </a:solidFill>
              <a:cs typeface="+mn-ea"/>
              <a:sym typeface="+mn-lt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9280" y="1320800"/>
            <a:ext cx="2925445" cy="20758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870961" y="156903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kumimoji="1" lang="zh-CN" altLang="en-US" sz="2400" kern="0">
                <a:solidFill>
                  <a:schemeClr val="accent4"/>
                </a:solidFill>
                <a:cs typeface="+mn-ea"/>
                <a:sym typeface="+mn-lt"/>
              </a:rPr>
              <a:t>营销渠道</a:t>
            </a:r>
            <a:endParaRPr kumimoji="1" lang="zh-CN" altLang="en-US" sz="2400" kern="0">
              <a:solidFill>
                <a:schemeClr val="accent4"/>
              </a:solidFill>
              <a:cs typeface="+mn-ea"/>
              <a:sym typeface="+mn-lt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1132840" y="617220"/>
          <a:ext cx="6695440" cy="3884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流程图: 可选过程 3"/>
          <p:cNvSpPr/>
          <p:nvPr/>
        </p:nvSpPr>
        <p:spPr>
          <a:xfrm>
            <a:off x="245745" y="2529840"/>
            <a:ext cx="1564005" cy="140906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11785" y="2617470"/>
            <a:ext cx="14528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电视台、广播电台、报纸结合微信公众号、抖音短视频的方式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流程图: 可选过程 5"/>
          <p:cNvSpPr/>
          <p:nvPr>
            <p:custDataLst>
              <p:tags r:id="rId6"/>
            </p:custDataLst>
          </p:nvPr>
        </p:nvSpPr>
        <p:spPr>
          <a:xfrm>
            <a:off x="1764665" y="374015"/>
            <a:ext cx="1564005" cy="170053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1809115" y="374015"/>
            <a:ext cx="15195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与社区组织合作，举办一系列宣传活动来提高用户的使用度和信任感。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流程图: 可选过程 10"/>
          <p:cNvSpPr/>
          <p:nvPr>
            <p:custDataLst>
              <p:tags r:id="rId8"/>
            </p:custDataLst>
          </p:nvPr>
        </p:nvSpPr>
        <p:spPr>
          <a:xfrm>
            <a:off x="5740400" y="2706370"/>
            <a:ext cx="1662430" cy="17957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5796280" y="2802255"/>
            <a:ext cx="14528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通过线下活动、宣传册、海报等方式，将该项目宣传给目标用户</a:t>
            </a:r>
            <a:endParaRPr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413761" y="271203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kumimoji="1" lang="zh-CN" altLang="en-US" sz="2400" kern="0">
                <a:solidFill>
                  <a:schemeClr val="accent4"/>
                </a:solidFill>
                <a:cs typeface="+mn-ea"/>
                <a:sym typeface="+mn-lt"/>
              </a:rPr>
              <a:t>风险预测与控制</a:t>
            </a:r>
            <a:endParaRPr kumimoji="1" lang="zh-CN" altLang="en-US" sz="2400" kern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80533" y="1383030"/>
            <a:ext cx="1114327" cy="1114328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94860" y="2497358"/>
            <a:ext cx="1114327" cy="1114328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480533" y="2497357"/>
            <a:ext cx="1114327" cy="111432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594860" y="1383030"/>
            <a:ext cx="1114327" cy="111432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14730" y="1671320"/>
            <a:ext cx="2268855" cy="16243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①竞争激烈</a:t>
            </a:r>
            <a:endParaRPr kumimoji="0" lang="zh-CN" altLang="en-US" sz="1000" b="0" i="0" u="none" strike="noStrike" kern="1200" cap="none" spc="0" normalizeH="0" baseline="0" noProof="0" err="1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→</a:t>
            </a:r>
            <a:r>
              <a:rPr kumimoji="0" lang="zh-CN" altLang="en-US" sz="100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养老行业</a:t>
            </a:r>
            <a:r>
              <a:rPr kumimoji="0" lang="zh-CN" altLang="en-US" sz="1400" b="1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现存竞争者、潜在进入者较多</a:t>
            </a:r>
            <a:endParaRPr kumimoji="0" lang="zh-CN" altLang="en-US" sz="1000" b="0" i="0" u="none" strike="noStrike" kern="1200" cap="none" spc="0" normalizeH="0" baseline="0" noProof="0" err="1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②</a:t>
            </a:r>
            <a:r>
              <a:rPr kumimoji="0" lang="zh-CN" altLang="en-US" sz="1400" b="1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实体养老产业</a:t>
            </a:r>
            <a:r>
              <a:rPr kumimoji="0" lang="zh-CN" altLang="en-US" sz="100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会对</a:t>
            </a:r>
            <a:r>
              <a:rPr kumimoji="0" lang="en-US" altLang="zh-CN" sz="100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“</a:t>
            </a:r>
            <a:r>
              <a:rPr kumimoji="0" lang="zh-CN" altLang="en-US" sz="100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互联网</a:t>
            </a:r>
            <a:r>
              <a:rPr kumimoji="0" lang="en-US" altLang="zh-CN" sz="100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+</a:t>
            </a:r>
            <a:r>
              <a:rPr kumimoji="0" lang="zh-CN" altLang="en-US" sz="100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养老</a:t>
            </a:r>
            <a:r>
              <a:rPr kumimoji="0" lang="en-US" altLang="zh-CN" sz="100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r>
              <a:rPr kumimoji="0" lang="zh-CN" altLang="en-US" sz="100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产业造成威胁</a:t>
            </a:r>
            <a:endParaRPr kumimoji="0" lang="zh-CN" altLang="en-US" sz="1000" b="0" i="0" u="none" strike="noStrike" kern="1200" cap="none" spc="0" normalizeH="0" baseline="0" noProof="0" err="1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err="1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err="1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err="1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41070" y="1303020"/>
            <a:ext cx="11906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685800">
              <a:defRPr/>
            </a:pPr>
            <a:r>
              <a:rPr kumimoji="0" lang="zh-CN" altLang="en-US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市场风险</a:t>
            </a:r>
            <a:endParaRPr kumimoji="0" lang="zh-CN" altLang="en-US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158177" y="4097769"/>
            <a:ext cx="3090270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①资本结构风险</a:t>
            </a: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②应收账款转现风险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663940" y="3732746"/>
            <a:ext cx="1548822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685800">
              <a:defRPr/>
            </a:pPr>
            <a:r>
              <a: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财务风险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859780" y="1494155"/>
            <a:ext cx="3287395" cy="2353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①盈利模式不成熟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“互联网+养老”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产业：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技术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、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知识密集型产业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→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成本较高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需求端：价格敏感度高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→产品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定价不能太高</a:t>
            </a: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由此产生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供需不对称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的情况，导致产品无法继续推广，长期无法实现盈利，导致经营风险。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②政策风险</a:t>
            </a: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③管理风险</a:t>
            </a: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943731" y="1209581"/>
            <a:ext cx="154882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kumimoji="0" lang="zh-CN" altLang="en-US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经营风险</a:t>
            </a:r>
            <a:endParaRPr kumimoji="0" lang="zh-CN" altLang="en-US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AutoShape 59"/>
          <p:cNvSpPr/>
          <p:nvPr/>
        </p:nvSpPr>
        <p:spPr bwMode="auto">
          <a:xfrm>
            <a:off x="3786621" y="1671345"/>
            <a:ext cx="502151" cy="499940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39" name="Group 112"/>
          <p:cNvGrpSpPr/>
          <p:nvPr/>
        </p:nvGrpSpPr>
        <p:grpSpPr>
          <a:xfrm>
            <a:off x="4901353" y="1698841"/>
            <a:ext cx="501340" cy="469686"/>
            <a:chOff x="5368132" y="3540125"/>
            <a:chExt cx="465138" cy="435769"/>
          </a:xfrm>
          <a:solidFill>
            <a:schemeClr val="accent2"/>
          </a:solidFill>
        </p:grpSpPr>
        <p:sp>
          <p:nvSpPr>
            <p:cNvPr id="40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2" name="AutoShape 112"/>
          <p:cNvSpPr/>
          <p:nvPr/>
        </p:nvSpPr>
        <p:spPr bwMode="auto">
          <a:xfrm>
            <a:off x="3786620" y="2794331"/>
            <a:ext cx="502153" cy="499940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980063" y="2794331"/>
            <a:ext cx="343920" cy="501337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44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A_矩形 7"/>
          <p:cNvSpPr/>
          <p:nvPr>
            <p:custDataLst>
              <p:tags r:id="rId1"/>
            </p:custDataLst>
          </p:nvPr>
        </p:nvSpPr>
        <p:spPr>
          <a:xfrm>
            <a:off x="2934656" y="1917081"/>
            <a:ext cx="32308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ja-JP" sz="4800" kern="0">
                <a:solidFill>
                  <a:schemeClr val="accent4"/>
                </a:solidFill>
                <a:cs typeface="+mn-ea"/>
                <a:sym typeface="+mn-lt"/>
              </a:rPr>
              <a:t>谢谢大家！</a:t>
            </a:r>
            <a:endParaRPr lang="zh-CN" altLang="ja-JP" sz="4800" kern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431" name="椭圆 430"/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CB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2" name="椭圆 431"/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CDB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3" name="椭圆 432"/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4" name="椭圆 433"/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任意多边形: 形状 18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/>
        </p:nvSpPr>
        <p:spPr bwMode="auto">
          <a:xfrm>
            <a:off x="5426409" y="3020724"/>
            <a:ext cx="3717592" cy="2122776"/>
          </a:xfrm>
          <a:custGeom>
            <a:avLst/>
            <a:gdLst>
              <a:gd name="connsiteX0" fmla="*/ 3495816 w 3717592"/>
              <a:gd name="connsiteY0" fmla="*/ 0 h 2122776"/>
              <a:gd name="connsiteX1" fmla="*/ 3701178 w 3717592"/>
              <a:gd name="connsiteY1" fmla="*/ 34967 h 2122776"/>
              <a:gd name="connsiteX2" fmla="*/ 3717592 w 3717592"/>
              <a:gd name="connsiteY2" fmla="*/ 42045 h 2122776"/>
              <a:gd name="connsiteX3" fmla="*/ 3717592 w 3717592"/>
              <a:gd name="connsiteY3" fmla="*/ 2122776 h 2122776"/>
              <a:gd name="connsiteX4" fmla="*/ 0 w 3717592"/>
              <a:gd name="connsiteY4" fmla="*/ 2122776 h 2122776"/>
              <a:gd name="connsiteX5" fmla="*/ 14894 w 3717592"/>
              <a:gd name="connsiteY5" fmla="*/ 2066590 h 2122776"/>
              <a:gd name="connsiteX6" fmla="*/ 545207 w 3717592"/>
              <a:gd name="connsiteY6" fmla="*/ 1544535 h 2122776"/>
              <a:gd name="connsiteX7" fmla="*/ 1398491 w 3717592"/>
              <a:gd name="connsiteY7" fmla="*/ 1338068 h 2122776"/>
              <a:gd name="connsiteX8" fmla="*/ 2215890 w 3717592"/>
              <a:gd name="connsiteY8" fmla="*/ 1052190 h 2122776"/>
              <a:gd name="connsiteX9" fmla="*/ 2722278 w 3717592"/>
              <a:gd name="connsiteY9" fmla="*/ 500286 h 2122776"/>
              <a:gd name="connsiteX10" fmla="*/ 3296451 w 3717592"/>
              <a:gd name="connsiteY10" fmla="*/ 31764 h 2122776"/>
              <a:gd name="connsiteX11" fmla="*/ 3495816 w 3717592"/>
              <a:gd name="connsiteY11" fmla="*/ 0 h 212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17592" h="2122776">
                <a:moveTo>
                  <a:pt x="3495816" y="0"/>
                </a:moveTo>
                <a:cubicBezTo>
                  <a:pt x="3566092" y="0"/>
                  <a:pt x="3636369" y="11726"/>
                  <a:pt x="3701178" y="34967"/>
                </a:cubicBezTo>
                <a:lnTo>
                  <a:pt x="3717592" y="42045"/>
                </a:lnTo>
                <a:lnTo>
                  <a:pt x="3717592" y="2122776"/>
                </a:lnTo>
                <a:lnTo>
                  <a:pt x="0" y="2122776"/>
                </a:lnTo>
                <a:lnTo>
                  <a:pt x="14894" y="2066590"/>
                </a:lnTo>
                <a:cubicBezTo>
                  <a:pt x="99064" y="1828986"/>
                  <a:pt x="311451" y="1648762"/>
                  <a:pt x="545207" y="1544535"/>
                </a:cubicBezTo>
                <a:cubicBezTo>
                  <a:pt x="812357" y="1425419"/>
                  <a:pt x="1107417" y="1389684"/>
                  <a:pt x="1398491" y="1338068"/>
                </a:cubicBezTo>
                <a:cubicBezTo>
                  <a:pt x="1685577" y="1290421"/>
                  <a:pt x="1980638" y="1222922"/>
                  <a:pt x="2215890" y="1052190"/>
                </a:cubicBezTo>
                <a:cubicBezTo>
                  <a:pt x="2419243" y="905280"/>
                  <a:pt x="2566773" y="694842"/>
                  <a:pt x="2722278" y="500286"/>
                </a:cubicBezTo>
                <a:cubicBezTo>
                  <a:pt x="2877783" y="301760"/>
                  <a:pt x="3061200" y="111175"/>
                  <a:pt x="3296451" y="31764"/>
                </a:cubicBezTo>
                <a:cubicBezTo>
                  <a:pt x="3360248" y="11912"/>
                  <a:pt x="3428032" y="0"/>
                  <a:pt x="3495816" y="0"/>
                </a:cubicBezTo>
                <a:close/>
              </a:path>
            </a:pathLst>
          </a:custGeom>
          <a:solidFill>
            <a:srgbClr val="CDBBA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: 形状 19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/>
        </p:nvSpPr>
        <p:spPr bwMode="auto">
          <a:xfrm>
            <a:off x="-19574" y="-16371"/>
            <a:ext cx="3468681" cy="1203608"/>
          </a:xfrm>
          <a:custGeom>
            <a:avLst/>
            <a:gdLst>
              <a:gd name="connsiteX0" fmla="*/ 0 w 3468681"/>
              <a:gd name="connsiteY0" fmla="*/ 0 h 1203608"/>
              <a:gd name="connsiteX1" fmla="*/ 3404384 w 3468681"/>
              <a:gd name="connsiteY1" fmla="*/ 0 h 1203608"/>
              <a:gd name="connsiteX2" fmla="*/ 3407329 w 3468681"/>
              <a:gd name="connsiteY2" fmla="*/ 1963 h 1203608"/>
              <a:gd name="connsiteX3" fmla="*/ 3436809 w 3468681"/>
              <a:gd name="connsiteY3" fmla="*/ 32737 h 1203608"/>
              <a:gd name="connsiteX4" fmla="*/ 3432607 w 3468681"/>
              <a:gd name="connsiteY4" fmla="*/ 279456 h 1203608"/>
              <a:gd name="connsiteX5" fmla="*/ 2356879 w 3468681"/>
              <a:gd name="connsiteY5" fmla="*/ 986161 h 1203608"/>
              <a:gd name="connsiteX6" fmla="*/ 2289646 w 3468681"/>
              <a:gd name="connsiteY6" fmla="*/ 981979 h 1203608"/>
              <a:gd name="connsiteX7" fmla="*/ 1634123 w 3468681"/>
              <a:gd name="connsiteY7" fmla="*/ 894164 h 1203608"/>
              <a:gd name="connsiteX8" fmla="*/ 1554284 w 3468681"/>
              <a:gd name="connsiteY8" fmla="*/ 898345 h 1203608"/>
              <a:gd name="connsiteX9" fmla="*/ 734881 w 3468681"/>
              <a:gd name="connsiteY9" fmla="*/ 1170155 h 1203608"/>
              <a:gd name="connsiteX10" fmla="*/ 486960 w 3468681"/>
              <a:gd name="connsiteY10" fmla="*/ 1203608 h 1203608"/>
              <a:gd name="connsiteX11" fmla="*/ 7136 w 3468681"/>
              <a:gd name="connsiteY11" fmla="*/ 1092467 h 1203608"/>
              <a:gd name="connsiteX12" fmla="*/ 0 w 3468681"/>
              <a:gd name="connsiteY12" fmla="*/ 1088178 h 120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68681" h="1203608">
                <a:moveTo>
                  <a:pt x="0" y="0"/>
                </a:moveTo>
                <a:lnTo>
                  <a:pt x="3404384" y="0"/>
                </a:lnTo>
                <a:lnTo>
                  <a:pt x="3407329" y="1963"/>
                </a:lnTo>
                <a:cubicBezTo>
                  <a:pt x="3418425" y="11045"/>
                  <a:pt x="3428405" y="21238"/>
                  <a:pt x="3436809" y="32737"/>
                </a:cubicBezTo>
                <a:cubicBezTo>
                  <a:pt x="3491436" y="103826"/>
                  <a:pt x="3466224" y="200004"/>
                  <a:pt x="3432607" y="279456"/>
                </a:cubicBezTo>
                <a:cubicBezTo>
                  <a:pt x="3251918" y="697625"/>
                  <a:pt x="2810702" y="986161"/>
                  <a:pt x="2356879" y="986161"/>
                </a:cubicBezTo>
                <a:cubicBezTo>
                  <a:pt x="2335868" y="986161"/>
                  <a:pt x="2310656" y="986161"/>
                  <a:pt x="2289646" y="981979"/>
                </a:cubicBezTo>
                <a:cubicBezTo>
                  <a:pt x="2071138" y="969434"/>
                  <a:pt x="1852631" y="894164"/>
                  <a:pt x="1634123" y="894164"/>
                </a:cubicBezTo>
                <a:cubicBezTo>
                  <a:pt x="1608911" y="894164"/>
                  <a:pt x="1579497" y="894164"/>
                  <a:pt x="1554284" y="898345"/>
                </a:cubicBezTo>
                <a:cubicBezTo>
                  <a:pt x="1268544" y="923435"/>
                  <a:pt x="1016420" y="1103248"/>
                  <a:pt x="734881" y="1170155"/>
                </a:cubicBezTo>
                <a:cubicBezTo>
                  <a:pt x="655042" y="1191063"/>
                  <a:pt x="571001" y="1203608"/>
                  <a:pt x="486960" y="1203608"/>
                </a:cubicBezTo>
                <a:cubicBezTo>
                  <a:pt x="319928" y="1203608"/>
                  <a:pt x="155259" y="1165973"/>
                  <a:pt x="7136" y="1092467"/>
                </a:cubicBezTo>
                <a:lnTo>
                  <a:pt x="0" y="1088178"/>
                </a:lnTo>
                <a:close/>
              </a:path>
            </a:pathLst>
          </a:cu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1" name="任意多边形: 形状 20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/>
        </p:nvSpPr>
        <p:spPr bwMode="auto">
          <a:xfrm>
            <a:off x="0" y="4078771"/>
            <a:ext cx="1758783" cy="1064729"/>
          </a:xfrm>
          <a:custGeom>
            <a:avLst/>
            <a:gdLst>
              <a:gd name="connsiteX0" fmla="*/ 1249511 w 1758783"/>
              <a:gd name="connsiteY0" fmla="*/ 0 h 1064729"/>
              <a:gd name="connsiteX1" fmla="*/ 1696788 w 1758783"/>
              <a:gd name="connsiteY1" fmla="*/ 265763 h 1064729"/>
              <a:gd name="connsiteX2" fmla="*/ 1584029 w 1758783"/>
              <a:gd name="connsiteY2" fmla="*/ 984447 h 1064729"/>
              <a:gd name="connsiteX3" fmla="*/ 1516550 w 1758783"/>
              <a:gd name="connsiteY3" fmla="*/ 1053088 h 1064729"/>
              <a:gd name="connsiteX4" fmla="*/ 1502043 w 1758783"/>
              <a:gd name="connsiteY4" fmla="*/ 1064729 h 1064729"/>
              <a:gd name="connsiteX5" fmla="*/ 0 w 1758783"/>
              <a:gd name="connsiteY5" fmla="*/ 1064729 h 1064729"/>
              <a:gd name="connsiteX6" fmla="*/ 0 w 1758783"/>
              <a:gd name="connsiteY6" fmla="*/ 397927 h 1064729"/>
              <a:gd name="connsiteX7" fmla="*/ 41822 w 1758783"/>
              <a:gd name="connsiteY7" fmla="*/ 392570 h 1064729"/>
              <a:gd name="connsiteX8" fmla="*/ 121921 w 1758783"/>
              <a:gd name="connsiteY8" fmla="*/ 389287 h 1064729"/>
              <a:gd name="connsiteX9" fmla="*/ 125679 w 1758783"/>
              <a:gd name="connsiteY9" fmla="*/ 393030 h 1064729"/>
              <a:gd name="connsiteX10" fmla="*/ 366232 w 1758783"/>
              <a:gd name="connsiteY10" fmla="*/ 396773 h 1064729"/>
              <a:gd name="connsiteX11" fmla="*/ 738336 w 1758783"/>
              <a:gd name="connsiteY11" fmla="*/ 314424 h 1064729"/>
              <a:gd name="connsiteX12" fmla="*/ 1035268 w 1758783"/>
              <a:gd name="connsiteY12" fmla="*/ 56147 h 1064729"/>
              <a:gd name="connsiteX13" fmla="*/ 1249511 w 1758783"/>
              <a:gd name="connsiteY13" fmla="*/ 0 h 106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58783" h="1064729">
                <a:moveTo>
                  <a:pt x="1249511" y="0"/>
                </a:moveTo>
                <a:cubicBezTo>
                  <a:pt x="1426166" y="0"/>
                  <a:pt x="1610339" y="104808"/>
                  <a:pt x="1696788" y="265763"/>
                </a:cubicBezTo>
                <a:cubicBezTo>
                  <a:pt x="1817064" y="494095"/>
                  <a:pt x="1753167" y="789803"/>
                  <a:pt x="1584029" y="984447"/>
                </a:cubicBezTo>
                <a:cubicBezTo>
                  <a:pt x="1562887" y="1008778"/>
                  <a:pt x="1540335" y="1031646"/>
                  <a:pt x="1516550" y="1053088"/>
                </a:cubicBezTo>
                <a:lnTo>
                  <a:pt x="1502043" y="1064729"/>
                </a:lnTo>
                <a:lnTo>
                  <a:pt x="0" y="1064729"/>
                </a:lnTo>
                <a:lnTo>
                  <a:pt x="0" y="397927"/>
                </a:lnTo>
                <a:lnTo>
                  <a:pt x="41822" y="392570"/>
                </a:lnTo>
                <a:cubicBezTo>
                  <a:pt x="68771" y="390340"/>
                  <a:pt x="95610" y="389287"/>
                  <a:pt x="121921" y="389287"/>
                </a:cubicBezTo>
                <a:cubicBezTo>
                  <a:pt x="121921" y="389287"/>
                  <a:pt x="125679" y="393030"/>
                  <a:pt x="125679" y="393030"/>
                </a:cubicBezTo>
                <a:cubicBezTo>
                  <a:pt x="204611" y="393030"/>
                  <a:pt x="287301" y="396773"/>
                  <a:pt x="366232" y="396773"/>
                </a:cubicBezTo>
                <a:cubicBezTo>
                  <a:pt x="501543" y="396773"/>
                  <a:pt x="629336" y="381801"/>
                  <a:pt x="738336" y="314424"/>
                </a:cubicBezTo>
                <a:cubicBezTo>
                  <a:pt x="851095" y="243305"/>
                  <a:pt x="922509" y="127267"/>
                  <a:pt x="1035268" y="56147"/>
                </a:cubicBezTo>
                <a:cubicBezTo>
                  <a:pt x="1099165" y="18716"/>
                  <a:pt x="1174338" y="0"/>
                  <a:pt x="1249511" y="0"/>
                </a:cubicBezTo>
                <a:close/>
              </a:path>
            </a:pathLst>
          </a:cu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2" name="任意多边形: 形状 21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/>
        </p:nvSpPr>
        <p:spPr bwMode="auto">
          <a:xfrm>
            <a:off x="6315094" y="-16371"/>
            <a:ext cx="2828905" cy="1832471"/>
          </a:xfrm>
          <a:custGeom>
            <a:avLst/>
            <a:gdLst>
              <a:gd name="connsiteX0" fmla="*/ 2367849 w 3163616"/>
              <a:gd name="connsiteY0" fmla="*/ 0 h 2049286"/>
              <a:gd name="connsiteX1" fmla="*/ 3163616 w 3163616"/>
              <a:gd name="connsiteY1" fmla="*/ 0 h 2049286"/>
              <a:gd name="connsiteX2" fmla="*/ 3163616 w 3163616"/>
              <a:gd name="connsiteY2" fmla="*/ 1877528 h 2049286"/>
              <a:gd name="connsiteX3" fmla="*/ 3079234 w 3163616"/>
              <a:gd name="connsiteY3" fmla="*/ 1911021 h 2049286"/>
              <a:gd name="connsiteX4" fmla="*/ 2525728 w 3163616"/>
              <a:gd name="connsiteY4" fmla="*/ 2027611 h 2049286"/>
              <a:gd name="connsiteX5" fmla="*/ 2214034 w 3163616"/>
              <a:gd name="connsiteY5" fmla="*/ 2049286 h 2049286"/>
              <a:gd name="connsiteX6" fmla="*/ 1039745 w 3163616"/>
              <a:gd name="connsiteY6" fmla="*/ 1897559 h 2049286"/>
              <a:gd name="connsiteX7" fmla="*/ 1010750 w 3163616"/>
              <a:gd name="connsiteY7" fmla="*/ 1897559 h 2049286"/>
              <a:gd name="connsiteX8" fmla="*/ 126409 w 3163616"/>
              <a:gd name="connsiteY8" fmla="*/ 1384576 h 2049286"/>
              <a:gd name="connsiteX9" fmla="*/ 32176 w 3163616"/>
              <a:gd name="connsiteY9" fmla="*/ 770442 h 2049286"/>
              <a:gd name="connsiteX10" fmla="*/ 1025248 w 3163616"/>
              <a:gd name="connsiteY10" fmla="*/ 264684 h 2049286"/>
              <a:gd name="connsiteX11" fmla="*/ 1039745 w 3163616"/>
              <a:gd name="connsiteY11" fmla="*/ 264684 h 2049286"/>
              <a:gd name="connsiteX12" fmla="*/ 1503661 w 3163616"/>
              <a:gd name="connsiteY12" fmla="*/ 271909 h 2049286"/>
              <a:gd name="connsiteX13" fmla="*/ 2221282 w 3163616"/>
              <a:gd name="connsiteY13" fmla="*/ 112957 h 2049286"/>
              <a:gd name="connsiteX14" fmla="*/ 2299404 w 3163616"/>
              <a:gd name="connsiteY14" fmla="*/ 57767 h 204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63616" h="2049286">
                <a:moveTo>
                  <a:pt x="2367849" y="0"/>
                </a:moveTo>
                <a:lnTo>
                  <a:pt x="3163616" y="0"/>
                </a:lnTo>
                <a:lnTo>
                  <a:pt x="3163616" y="1877528"/>
                </a:lnTo>
                <a:lnTo>
                  <a:pt x="3079234" y="1911021"/>
                </a:lnTo>
                <a:cubicBezTo>
                  <a:pt x="2900848" y="1972745"/>
                  <a:pt x="2713288" y="2011354"/>
                  <a:pt x="2525728" y="2027611"/>
                </a:cubicBezTo>
                <a:cubicBezTo>
                  <a:pt x="2424246" y="2042061"/>
                  <a:pt x="2315515" y="2049286"/>
                  <a:pt x="2214034" y="2049286"/>
                </a:cubicBezTo>
                <a:cubicBezTo>
                  <a:pt x="1815355" y="2049286"/>
                  <a:pt x="1423926" y="1977035"/>
                  <a:pt x="1039745" y="1897559"/>
                </a:cubicBezTo>
                <a:cubicBezTo>
                  <a:pt x="1025248" y="1897559"/>
                  <a:pt x="1017999" y="1897559"/>
                  <a:pt x="1010750" y="1897559"/>
                </a:cubicBezTo>
                <a:cubicBezTo>
                  <a:pt x="583077" y="1897559"/>
                  <a:pt x="235140" y="1557979"/>
                  <a:pt x="126409" y="1384576"/>
                </a:cubicBezTo>
                <a:cubicBezTo>
                  <a:pt x="17679" y="1196723"/>
                  <a:pt x="-40311" y="972745"/>
                  <a:pt x="32176" y="770442"/>
                </a:cubicBezTo>
                <a:cubicBezTo>
                  <a:pt x="155404" y="387511"/>
                  <a:pt x="626569" y="264684"/>
                  <a:pt x="1025248" y="264684"/>
                </a:cubicBezTo>
                <a:cubicBezTo>
                  <a:pt x="1032496" y="264684"/>
                  <a:pt x="1039745" y="264684"/>
                  <a:pt x="1039745" y="264684"/>
                </a:cubicBezTo>
                <a:cubicBezTo>
                  <a:pt x="1191968" y="264684"/>
                  <a:pt x="1351439" y="271909"/>
                  <a:pt x="1503661" y="271909"/>
                </a:cubicBezTo>
                <a:cubicBezTo>
                  <a:pt x="1764615" y="271909"/>
                  <a:pt x="2011070" y="243009"/>
                  <a:pt x="2221282" y="112957"/>
                </a:cubicBezTo>
                <a:cubicBezTo>
                  <a:pt x="2248465" y="95797"/>
                  <a:pt x="2274402" y="77283"/>
                  <a:pt x="2299404" y="57767"/>
                </a:cubicBezTo>
                <a:close/>
              </a:path>
            </a:pathLst>
          </a:custGeom>
          <a:solidFill>
            <a:srgbClr val="CB96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f9f504fbd6063ace69f622044c50c3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2298" y="1294448"/>
            <a:ext cx="2074545" cy="2074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3875454" y="3091988"/>
            <a:ext cx="1229619" cy="228855"/>
          </a:xfrm>
          <a:prstGeom prst="roundRect">
            <a:avLst>
              <a:gd name="adj" fmla="val 50000"/>
            </a:avLst>
          </a:prstGeom>
          <a:solidFill>
            <a:srgbClr val="CB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cs typeface="+mn-ea"/>
                <a:sym typeface="+mn-lt"/>
              </a:rPr>
              <a:t>第一单元</a:t>
            </a:r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427" name="PA_矩形 7"/>
          <p:cNvSpPr/>
          <p:nvPr>
            <p:custDataLst>
              <p:tags r:id="rId1"/>
            </p:custDataLst>
          </p:nvPr>
        </p:nvSpPr>
        <p:spPr>
          <a:xfrm>
            <a:off x="3179132" y="1884061"/>
            <a:ext cx="26212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4800" kern="0">
                <a:solidFill>
                  <a:schemeClr val="accent4"/>
                </a:solidFill>
                <a:cs typeface="+mn-ea"/>
                <a:sym typeface="+mn-lt"/>
              </a:rPr>
              <a:t>项目动机</a:t>
            </a:r>
            <a:endParaRPr lang="zh-CN" altLang="en-US" sz="4800" kern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431" name="椭圆 430"/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CB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2" name="椭圆 431"/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CDB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3" name="椭圆 432"/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4" name="椭圆 433"/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任意多边形: 形状 18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/>
        </p:nvSpPr>
        <p:spPr bwMode="auto">
          <a:xfrm>
            <a:off x="5426409" y="3020724"/>
            <a:ext cx="3717592" cy="2122776"/>
          </a:xfrm>
          <a:custGeom>
            <a:avLst/>
            <a:gdLst>
              <a:gd name="connsiteX0" fmla="*/ 3495816 w 3717592"/>
              <a:gd name="connsiteY0" fmla="*/ 0 h 2122776"/>
              <a:gd name="connsiteX1" fmla="*/ 3701178 w 3717592"/>
              <a:gd name="connsiteY1" fmla="*/ 34967 h 2122776"/>
              <a:gd name="connsiteX2" fmla="*/ 3717592 w 3717592"/>
              <a:gd name="connsiteY2" fmla="*/ 42045 h 2122776"/>
              <a:gd name="connsiteX3" fmla="*/ 3717592 w 3717592"/>
              <a:gd name="connsiteY3" fmla="*/ 2122776 h 2122776"/>
              <a:gd name="connsiteX4" fmla="*/ 0 w 3717592"/>
              <a:gd name="connsiteY4" fmla="*/ 2122776 h 2122776"/>
              <a:gd name="connsiteX5" fmla="*/ 14894 w 3717592"/>
              <a:gd name="connsiteY5" fmla="*/ 2066590 h 2122776"/>
              <a:gd name="connsiteX6" fmla="*/ 545207 w 3717592"/>
              <a:gd name="connsiteY6" fmla="*/ 1544535 h 2122776"/>
              <a:gd name="connsiteX7" fmla="*/ 1398491 w 3717592"/>
              <a:gd name="connsiteY7" fmla="*/ 1338068 h 2122776"/>
              <a:gd name="connsiteX8" fmla="*/ 2215890 w 3717592"/>
              <a:gd name="connsiteY8" fmla="*/ 1052190 h 2122776"/>
              <a:gd name="connsiteX9" fmla="*/ 2722278 w 3717592"/>
              <a:gd name="connsiteY9" fmla="*/ 500286 h 2122776"/>
              <a:gd name="connsiteX10" fmla="*/ 3296451 w 3717592"/>
              <a:gd name="connsiteY10" fmla="*/ 31764 h 2122776"/>
              <a:gd name="connsiteX11" fmla="*/ 3495816 w 3717592"/>
              <a:gd name="connsiteY11" fmla="*/ 0 h 212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17592" h="2122776">
                <a:moveTo>
                  <a:pt x="3495816" y="0"/>
                </a:moveTo>
                <a:cubicBezTo>
                  <a:pt x="3566092" y="0"/>
                  <a:pt x="3636369" y="11726"/>
                  <a:pt x="3701178" y="34967"/>
                </a:cubicBezTo>
                <a:lnTo>
                  <a:pt x="3717592" y="42045"/>
                </a:lnTo>
                <a:lnTo>
                  <a:pt x="3717592" y="2122776"/>
                </a:lnTo>
                <a:lnTo>
                  <a:pt x="0" y="2122776"/>
                </a:lnTo>
                <a:lnTo>
                  <a:pt x="14894" y="2066590"/>
                </a:lnTo>
                <a:cubicBezTo>
                  <a:pt x="99064" y="1828986"/>
                  <a:pt x="311451" y="1648762"/>
                  <a:pt x="545207" y="1544535"/>
                </a:cubicBezTo>
                <a:cubicBezTo>
                  <a:pt x="812357" y="1425419"/>
                  <a:pt x="1107417" y="1389684"/>
                  <a:pt x="1398491" y="1338068"/>
                </a:cubicBezTo>
                <a:cubicBezTo>
                  <a:pt x="1685577" y="1290421"/>
                  <a:pt x="1980638" y="1222922"/>
                  <a:pt x="2215890" y="1052190"/>
                </a:cubicBezTo>
                <a:cubicBezTo>
                  <a:pt x="2419243" y="905280"/>
                  <a:pt x="2566773" y="694842"/>
                  <a:pt x="2722278" y="500286"/>
                </a:cubicBezTo>
                <a:cubicBezTo>
                  <a:pt x="2877783" y="301760"/>
                  <a:pt x="3061200" y="111175"/>
                  <a:pt x="3296451" y="31764"/>
                </a:cubicBezTo>
                <a:cubicBezTo>
                  <a:pt x="3360248" y="11912"/>
                  <a:pt x="3428032" y="0"/>
                  <a:pt x="3495816" y="0"/>
                </a:cubicBezTo>
                <a:close/>
              </a:path>
            </a:pathLst>
          </a:custGeom>
          <a:solidFill>
            <a:srgbClr val="CDBBA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: 形状 19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/>
        </p:nvSpPr>
        <p:spPr bwMode="auto">
          <a:xfrm>
            <a:off x="-19574" y="-16371"/>
            <a:ext cx="3468681" cy="1203608"/>
          </a:xfrm>
          <a:custGeom>
            <a:avLst/>
            <a:gdLst>
              <a:gd name="connsiteX0" fmla="*/ 0 w 3468681"/>
              <a:gd name="connsiteY0" fmla="*/ 0 h 1203608"/>
              <a:gd name="connsiteX1" fmla="*/ 3404384 w 3468681"/>
              <a:gd name="connsiteY1" fmla="*/ 0 h 1203608"/>
              <a:gd name="connsiteX2" fmla="*/ 3407329 w 3468681"/>
              <a:gd name="connsiteY2" fmla="*/ 1963 h 1203608"/>
              <a:gd name="connsiteX3" fmla="*/ 3436809 w 3468681"/>
              <a:gd name="connsiteY3" fmla="*/ 32737 h 1203608"/>
              <a:gd name="connsiteX4" fmla="*/ 3432607 w 3468681"/>
              <a:gd name="connsiteY4" fmla="*/ 279456 h 1203608"/>
              <a:gd name="connsiteX5" fmla="*/ 2356879 w 3468681"/>
              <a:gd name="connsiteY5" fmla="*/ 986161 h 1203608"/>
              <a:gd name="connsiteX6" fmla="*/ 2289646 w 3468681"/>
              <a:gd name="connsiteY6" fmla="*/ 981979 h 1203608"/>
              <a:gd name="connsiteX7" fmla="*/ 1634123 w 3468681"/>
              <a:gd name="connsiteY7" fmla="*/ 894164 h 1203608"/>
              <a:gd name="connsiteX8" fmla="*/ 1554284 w 3468681"/>
              <a:gd name="connsiteY8" fmla="*/ 898345 h 1203608"/>
              <a:gd name="connsiteX9" fmla="*/ 734881 w 3468681"/>
              <a:gd name="connsiteY9" fmla="*/ 1170155 h 1203608"/>
              <a:gd name="connsiteX10" fmla="*/ 486960 w 3468681"/>
              <a:gd name="connsiteY10" fmla="*/ 1203608 h 1203608"/>
              <a:gd name="connsiteX11" fmla="*/ 7136 w 3468681"/>
              <a:gd name="connsiteY11" fmla="*/ 1092467 h 1203608"/>
              <a:gd name="connsiteX12" fmla="*/ 0 w 3468681"/>
              <a:gd name="connsiteY12" fmla="*/ 1088178 h 120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68681" h="1203608">
                <a:moveTo>
                  <a:pt x="0" y="0"/>
                </a:moveTo>
                <a:lnTo>
                  <a:pt x="3404384" y="0"/>
                </a:lnTo>
                <a:lnTo>
                  <a:pt x="3407329" y="1963"/>
                </a:lnTo>
                <a:cubicBezTo>
                  <a:pt x="3418425" y="11045"/>
                  <a:pt x="3428405" y="21238"/>
                  <a:pt x="3436809" y="32737"/>
                </a:cubicBezTo>
                <a:cubicBezTo>
                  <a:pt x="3491436" y="103826"/>
                  <a:pt x="3466224" y="200004"/>
                  <a:pt x="3432607" y="279456"/>
                </a:cubicBezTo>
                <a:cubicBezTo>
                  <a:pt x="3251918" y="697625"/>
                  <a:pt x="2810702" y="986161"/>
                  <a:pt x="2356879" y="986161"/>
                </a:cubicBezTo>
                <a:cubicBezTo>
                  <a:pt x="2335868" y="986161"/>
                  <a:pt x="2310656" y="986161"/>
                  <a:pt x="2289646" y="981979"/>
                </a:cubicBezTo>
                <a:cubicBezTo>
                  <a:pt x="2071138" y="969434"/>
                  <a:pt x="1852631" y="894164"/>
                  <a:pt x="1634123" y="894164"/>
                </a:cubicBezTo>
                <a:cubicBezTo>
                  <a:pt x="1608911" y="894164"/>
                  <a:pt x="1579497" y="894164"/>
                  <a:pt x="1554284" y="898345"/>
                </a:cubicBezTo>
                <a:cubicBezTo>
                  <a:pt x="1268544" y="923435"/>
                  <a:pt x="1016420" y="1103248"/>
                  <a:pt x="734881" y="1170155"/>
                </a:cubicBezTo>
                <a:cubicBezTo>
                  <a:pt x="655042" y="1191063"/>
                  <a:pt x="571001" y="1203608"/>
                  <a:pt x="486960" y="1203608"/>
                </a:cubicBezTo>
                <a:cubicBezTo>
                  <a:pt x="319928" y="1203608"/>
                  <a:pt x="155259" y="1165973"/>
                  <a:pt x="7136" y="1092467"/>
                </a:cubicBezTo>
                <a:lnTo>
                  <a:pt x="0" y="1088178"/>
                </a:lnTo>
                <a:close/>
              </a:path>
            </a:pathLst>
          </a:cu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1" name="任意多边形: 形状 20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/>
        </p:nvSpPr>
        <p:spPr bwMode="auto">
          <a:xfrm>
            <a:off x="0" y="4078771"/>
            <a:ext cx="1758783" cy="1064729"/>
          </a:xfrm>
          <a:custGeom>
            <a:avLst/>
            <a:gdLst>
              <a:gd name="connsiteX0" fmla="*/ 1249511 w 1758783"/>
              <a:gd name="connsiteY0" fmla="*/ 0 h 1064729"/>
              <a:gd name="connsiteX1" fmla="*/ 1696788 w 1758783"/>
              <a:gd name="connsiteY1" fmla="*/ 265763 h 1064729"/>
              <a:gd name="connsiteX2" fmla="*/ 1584029 w 1758783"/>
              <a:gd name="connsiteY2" fmla="*/ 984447 h 1064729"/>
              <a:gd name="connsiteX3" fmla="*/ 1516550 w 1758783"/>
              <a:gd name="connsiteY3" fmla="*/ 1053088 h 1064729"/>
              <a:gd name="connsiteX4" fmla="*/ 1502043 w 1758783"/>
              <a:gd name="connsiteY4" fmla="*/ 1064729 h 1064729"/>
              <a:gd name="connsiteX5" fmla="*/ 0 w 1758783"/>
              <a:gd name="connsiteY5" fmla="*/ 1064729 h 1064729"/>
              <a:gd name="connsiteX6" fmla="*/ 0 w 1758783"/>
              <a:gd name="connsiteY6" fmla="*/ 397927 h 1064729"/>
              <a:gd name="connsiteX7" fmla="*/ 41822 w 1758783"/>
              <a:gd name="connsiteY7" fmla="*/ 392570 h 1064729"/>
              <a:gd name="connsiteX8" fmla="*/ 121921 w 1758783"/>
              <a:gd name="connsiteY8" fmla="*/ 389287 h 1064729"/>
              <a:gd name="connsiteX9" fmla="*/ 125679 w 1758783"/>
              <a:gd name="connsiteY9" fmla="*/ 393030 h 1064729"/>
              <a:gd name="connsiteX10" fmla="*/ 366232 w 1758783"/>
              <a:gd name="connsiteY10" fmla="*/ 396773 h 1064729"/>
              <a:gd name="connsiteX11" fmla="*/ 738336 w 1758783"/>
              <a:gd name="connsiteY11" fmla="*/ 314424 h 1064729"/>
              <a:gd name="connsiteX12" fmla="*/ 1035268 w 1758783"/>
              <a:gd name="connsiteY12" fmla="*/ 56147 h 1064729"/>
              <a:gd name="connsiteX13" fmla="*/ 1249511 w 1758783"/>
              <a:gd name="connsiteY13" fmla="*/ 0 h 106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58783" h="1064729">
                <a:moveTo>
                  <a:pt x="1249511" y="0"/>
                </a:moveTo>
                <a:cubicBezTo>
                  <a:pt x="1426166" y="0"/>
                  <a:pt x="1610339" y="104808"/>
                  <a:pt x="1696788" y="265763"/>
                </a:cubicBezTo>
                <a:cubicBezTo>
                  <a:pt x="1817064" y="494095"/>
                  <a:pt x="1753167" y="789803"/>
                  <a:pt x="1584029" y="984447"/>
                </a:cubicBezTo>
                <a:cubicBezTo>
                  <a:pt x="1562887" y="1008778"/>
                  <a:pt x="1540335" y="1031646"/>
                  <a:pt x="1516550" y="1053088"/>
                </a:cubicBezTo>
                <a:lnTo>
                  <a:pt x="1502043" y="1064729"/>
                </a:lnTo>
                <a:lnTo>
                  <a:pt x="0" y="1064729"/>
                </a:lnTo>
                <a:lnTo>
                  <a:pt x="0" y="397927"/>
                </a:lnTo>
                <a:lnTo>
                  <a:pt x="41822" y="392570"/>
                </a:lnTo>
                <a:cubicBezTo>
                  <a:pt x="68771" y="390340"/>
                  <a:pt x="95610" y="389287"/>
                  <a:pt x="121921" y="389287"/>
                </a:cubicBezTo>
                <a:cubicBezTo>
                  <a:pt x="121921" y="389287"/>
                  <a:pt x="125679" y="393030"/>
                  <a:pt x="125679" y="393030"/>
                </a:cubicBezTo>
                <a:cubicBezTo>
                  <a:pt x="204611" y="393030"/>
                  <a:pt x="287301" y="396773"/>
                  <a:pt x="366232" y="396773"/>
                </a:cubicBezTo>
                <a:cubicBezTo>
                  <a:pt x="501543" y="396773"/>
                  <a:pt x="629336" y="381801"/>
                  <a:pt x="738336" y="314424"/>
                </a:cubicBezTo>
                <a:cubicBezTo>
                  <a:pt x="851095" y="243305"/>
                  <a:pt x="922509" y="127267"/>
                  <a:pt x="1035268" y="56147"/>
                </a:cubicBezTo>
                <a:cubicBezTo>
                  <a:pt x="1099165" y="18716"/>
                  <a:pt x="1174338" y="0"/>
                  <a:pt x="1249511" y="0"/>
                </a:cubicBezTo>
                <a:close/>
              </a:path>
            </a:pathLst>
          </a:cu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5" name="任意多边形: 形状 14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/>
        </p:nvSpPr>
        <p:spPr bwMode="auto">
          <a:xfrm>
            <a:off x="6315094" y="-16371"/>
            <a:ext cx="2828905" cy="1832471"/>
          </a:xfrm>
          <a:custGeom>
            <a:avLst/>
            <a:gdLst>
              <a:gd name="connsiteX0" fmla="*/ 2367849 w 3163616"/>
              <a:gd name="connsiteY0" fmla="*/ 0 h 2049286"/>
              <a:gd name="connsiteX1" fmla="*/ 3163616 w 3163616"/>
              <a:gd name="connsiteY1" fmla="*/ 0 h 2049286"/>
              <a:gd name="connsiteX2" fmla="*/ 3163616 w 3163616"/>
              <a:gd name="connsiteY2" fmla="*/ 1877528 h 2049286"/>
              <a:gd name="connsiteX3" fmla="*/ 3079234 w 3163616"/>
              <a:gd name="connsiteY3" fmla="*/ 1911021 h 2049286"/>
              <a:gd name="connsiteX4" fmla="*/ 2525728 w 3163616"/>
              <a:gd name="connsiteY4" fmla="*/ 2027611 h 2049286"/>
              <a:gd name="connsiteX5" fmla="*/ 2214034 w 3163616"/>
              <a:gd name="connsiteY5" fmla="*/ 2049286 h 2049286"/>
              <a:gd name="connsiteX6" fmla="*/ 1039745 w 3163616"/>
              <a:gd name="connsiteY6" fmla="*/ 1897559 h 2049286"/>
              <a:gd name="connsiteX7" fmla="*/ 1010750 w 3163616"/>
              <a:gd name="connsiteY7" fmla="*/ 1897559 h 2049286"/>
              <a:gd name="connsiteX8" fmla="*/ 126409 w 3163616"/>
              <a:gd name="connsiteY8" fmla="*/ 1384576 h 2049286"/>
              <a:gd name="connsiteX9" fmla="*/ 32176 w 3163616"/>
              <a:gd name="connsiteY9" fmla="*/ 770442 h 2049286"/>
              <a:gd name="connsiteX10" fmla="*/ 1025248 w 3163616"/>
              <a:gd name="connsiteY10" fmla="*/ 264684 h 2049286"/>
              <a:gd name="connsiteX11" fmla="*/ 1039745 w 3163616"/>
              <a:gd name="connsiteY11" fmla="*/ 264684 h 2049286"/>
              <a:gd name="connsiteX12" fmla="*/ 1503661 w 3163616"/>
              <a:gd name="connsiteY12" fmla="*/ 271909 h 2049286"/>
              <a:gd name="connsiteX13" fmla="*/ 2221282 w 3163616"/>
              <a:gd name="connsiteY13" fmla="*/ 112957 h 2049286"/>
              <a:gd name="connsiteX14" fmla="*/ 2299404 w 3163616"/>
              <a:gd name="connsiteY14" fmla="*/ 57767 h 204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63616" h="2049286">
                <a:moveTo>
                  <a:pt x="2367849" y="0"/>
                </a:moveTo>
                <a:lnTo>
                  <a:pt x="3163616" y="0"/>
                </a:lnTo>
                <a:lnTo>
                  <a:pt x="3163616" y="1877528"/>
                </a:lnTo>
                <a:lnTo>
                  <a:pt x="3079234" y="1911021"/>
                </a:lnTo>
                <a:cubicBezTo>
                  <a:pt x="2900848" y="1972745"/>
                  <a:pt x="2713288" y="2011354"/>
                  <a:pt x="2525728" y="2027611"/>
                </a:cubicBezTo>
                <a:cubicBezTo>
                  <a:pt x="2424246" y="2042061"/>
                  <a:pt x="2315515" y="2049286"/>
                  <a:pt x="2214034" y="2049286"/>
                </a:cubicBezTo>
                <a:cubicBezTo>
                  <a:pt x="1815355" y="2049286"/>
                  <a:pt x="1423926" y="1977035"/>
                  <a:pt x="1039745" y="1897559"/>
                </a:cubicBezTo>
                <a:cubicBezTo>
                  <a:pt x="1025248" y="1897559"/>
                  <a:pt x="1017999" y="1897559"/>
                  <a:pt x="1010750" y="1897559"/>
                </a:cubicBezTo>
                <a:cubicBezTo>
                  <a:pt x="583077" y="1897559"/>
                  <a:pt x="235140" y="1557979"/>
                  <a:pt x="126409" y="1384576"/>
                </a:cubicBezTo>
                <a:cubicBezTo>
                  <a:pt x="17679" y="1196723"/>
                  <a:pt x="-40311" y="972745"/>
                  <a:pt x="32176" y="770442"/>
                </a:cubicBezTo>
                <a:cubicBezTo>
                  <a:pt x="155404" y="387511"/>
                  <a:pt x="626569" y="264684"/>
                  <a:pt x="1025248" y="264684"/>
                </a:cubicBezTo>
                <a:cubicBezTo>
                  <a:pt x="1032496" y="264684"/>
                  <a:pt x="1039745" y="264684"/>
                  <a:pt x="1039745" y="264684"/>
                </a:cubicBezTo>
                <a:cubicBezTo>
                  <a:pt x="1191968" y="264684"/>
                  <a:pt x="1351439" y="271909"/>
                  <a:pt x="1503661" y="271909"/>
                </a:cubicBezTo>
                <a:cubicBezTo>
                  <a:pt x="1764615" y="271909"/>
                  <a:pt x="2011070" y="243009"/>
                  <a:pt x="2221282" y="112957"/>
                </a:cubicBezTo>
                <a:cubicBezTo>
                  <a:pt x="2248465" y="95797"/>
                  <a:pt x="2274402" y="77283"/>
                  <a:pt x="2299404" y="57767"/>
                </a:cubicBezTo>
                <a:close/>
              </a:path>
            </a:pathLst>
          </a:custGeom>
          <a:solidFill>
            <a:srgbClr val="CB96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0" name="PA_矩形 8"/>
          <p:cNvSpPr/>
          <p:nvPr>
            <p:custDataLst>
              <p:tags r:id="rId2"/>
            </p:custDataLst>
          </p:nvPr>
        </p:nvSpPr>
        <p:spPr>
          <a:xfrm>
            <a:off x="3301754" y="2675772"/>
            <a:ext cx="2540056" cy="275590"/>
          </a:xfrm>
          <a:prstGeom prst="rect">
            <a:avLst/>
          </a:prstGeom>
        </p:spPr>
        <p:txBody>
          <a:bodyPr wrap="square">
            <a:spAutoFit/>
          </a:bodyPr>
          <a:p>
            <a:pPr lvl="0" algn="dist" defTabSz="685800">
              <a:defRPr/>
            </a:pPr>
            <a:r>
              <a:rPr lang="zh-CN" altLang="en-US" sz="1200" kern="0">
                <a:solidFill>
                  <a:schemeClr val="accent4"/>
                </a:solidFill>
                <a:cs typeface="+mn-ea"/>
                <a:sym typeface="+mn-lt"/>
              </a:rPr>
              <a:t>老有所养</a:t>
            </a:r>
            <a:r>
              <a:rPr lang="en-US" altLang="zh-CN" sz="1200" kern="0">
                <a:solidFill>
                  <a:schemeClr val="accent4"/>
                </a:solidFill>
                <a:cs typeface="+mn-ea"/>
                <a:sym typeface="+mn-lt"/>
              </a:rPr>
              <a:t> </a:t>
            </a:r>
            <a:r>
              <a:rPr lang="zh-CN" altLang="en-US" sz="1200" kern="0">
                <a:solidFill>
                  <a:schemeClr val="accent4"/>
                </a:solidFill>
                <a:cs typeface="+mn-ea"/>
                <a:sym typeface="+mn-lt"/>
              </a:rPr>
              <a:t>老有所依</a:t>
            </a:r>
            <a:endParaRPr lang="zh-CN" altLang="en-US" sz="1200" kern="0">
              <a:solidFill>
                <a:schemeClr val="accent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870961" y="318828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kumimoji="1" lang="zh-CN" altLang="en-US" sz="2400" kern="0">
                <a:solidFill>
                  <a:schemeClr val="accent4"/>
                </a:solidFill>
                <a:cs typeface="+mn-ea"/>
                <a:sym typeface="+mn-lt"/>
              </a:rPr>
              <a:t>需求分析</a:t>
            </a:r>
            <a:endParaRPr kumimoji="1" lang="zh-CN" altLang="en-US" sz="2400" kern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>
            <a:spLocks noChangeAspect="1"/>
          </p:cNvSpPr>
          <p:nvPr/>
        </p:nvSpPr>
        <p:spPr>
          <a:xfrm>
            <a:off x="4404604" y="1993900"/>
            <a:ext cx="1508860" cy="11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矩形 30"/>
          <p:cNvSpPr>
            <a:spLocks noChangeAspect="1"/>
          </p:cNvSpPr>
          <p:nvPr/>
        </p:nvSpPr>
        <p:spPr>
          <a:xfrm>
            <a:off x="5965092" y="1993900"/>
            <a:ext cx="1508860" cy="111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矩形 34"/>
          <p:cNvSpPr>
            <a:spLocks noChangeAspect="1"/>
          </p:cNvSpPr>
          <p:nvPr/>
        </p:nvSpPr>
        <p:spPr>
          <a:xfrm>
            <a:off x="7526214" y="1993900"/>
            <a:ext cx="1508860" cy="11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466811" y="2311356"/>
            <a:ext cx="1447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09600">
              <a:defRPr/>
            </a:pPr>
            <a:r>
              <a:rPr kumimoji="1" lang="zh-CN" altLang="en-US" sz="2800" kern="0">
                <a:solidFill>
                  <a:schemeClr val="bg1"/>
                </a:solidFill>
                <a:cs typeface="+mn-ea"/>
                <a:sym typeface="+mn-lt"/>
              </a:rPr>
              <a:t>近</a:t>
            </a:r>
            <a:r>
              <a:rPr kumimoji="1" lang="en-US" altLang="zh-CN" sz="2800" kern="0">
                <a:solidFill>
                  <a:schemeClr val="bg1"/>
                </a:solidFill>
                <a:cs typeface="+mn-ea"/>
                <a:sym typeface="+mn-lt"/>
              </a:rPr>
              <a:t>2</a:t>
            </a:r>
            <a:r>
              <a:rPr kumimoji="1" lang="zh-CN" altLang="en-US" sz="2800" kern="0">
                <a:solidFill>
                  <a:schemeClr val="bg1"/>
                </a:solidFill>
                <a:cs typeface="+mn-ea"/>
                <a:sym typeface="+mn-lt"/>
              </a:rPr>
              <a:t>亿人</a:t>
            </a:r>
            <a:endParaRPr kumimoji="1" lang="zh-CN" altLang="en-US" sz="2800" ker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24454" y="2311356"/>
            <a:ext cx="1190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09600">
              <a:defRPr/>
            </a:pPr>
            <a:r>
              <a:rPr kumimoji="1" sz="2800" kern="0">
                <a:solidFill>
                  <a:schemeClr val="bg1"/>
                </a:solidFill>
                <a:cs typeface="+mn-ea"/>
                <a:sym typeface="+mn-lt"/>
              </a:rPr>
              <a:t>13.5%</a:t>
            </a:r>
            <a:endParaRPr kumimoji="1" sz="2800" ker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658588" y="2051641"/>
            <a:ext cx="12496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09600">
              <a:defRPr/>
            </a:pPr>
            <a:r>
              <a:rPr kumimoji="1" lang="zh-CN" altLang="en-US" sz="2800" kern="0">
                <a:solidFill>
                  <a:schemeClr val="bg1"/>
                </a:solidFill>
                <a:cs typeface="+mn-ea"/>
                <a:sym typeface="+mn-lt"/>
              </a:rPr>
              <a:t>其中</a:t>
            </a:r>
            <a:endParaRPr kumimoji="1" lang="zh-CN" altLang="en-US" sz="2800" kern="0">
              <a:solidFill>
                <a:schemeClr val="bg1"/>
              </a:solidFill>
              <a:cs typeface="+mn-ea"/>
              <a:sym typeface="+mn-lt"/>
            </a:endParaRPr>
          </a:p>
          <a:p>
            <a:pPr lvl="0" algn="ctr" defTabSz="609600">
              <a:defRPr/>
            </a:pPr>
            <a:r>
              <a:rPr kumimoji="1" lang="zh-CN" altLang="en-US" sz="2800" kern="0">
                <a:solidFill>
                  <a:schemeClr val="bg1"/>
                </a:solidFill>
                <a:cs typeface="+mn-ea"/>
                <a:sym typeface="+mn-lt"/>
              </a:rPr>
              <a:t>近一半</a:t>
            </a:r>
            <a:endParaRPr kumimoji="1" lang="zh-CN" altLang="en-US" sz="2800" ker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504315" y="3859530"/>
            <a:ext cx="543623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E7E6E6">
                  <a:lumMod val="10000"/>
                </a:srgbClr>
              </a:buClr>
              <a:defRPr/>
            </a:pPr>
            <a:r>
              <a:rPr kumimoji="0" lang="en-US" altLang="zh-CN" sz="1600" b="0" i="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●</a:t>
            </a:r>
            <a:r>
              <a:rPr kumimoji="0" lang="zh-CN" altLang="en-US" sz="1600" b="0" i="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老年人尤其是农村的孤寡老人在物质和精神方面的需求</a:t>
            </a:r>
            <a:endParaRPr kumimoji="0" lang="zh-CN" altLang="en-US" sz="1600" b="0" i="0" u="none" strike="noStrike" cap="none" spc="0" normalizeH="0" baseline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defTabSz="685800">
              <a:lnSpc>
                <a:spcPct val="150000"/>
              </a:lnSpc>
              <a:buClr>
                <a:srgbClr val="E7E6E6">
                  <a:lumMod val="10000"/>
                </a:srgbClr>
              </a:buClr>
              <a:defRPr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●</a:t>
            </a:r>
            <a:r>
              <a:rPr kumimoji="0" lang="en-US" altLang="zh-CN" sz="1600" b="0" i="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社区和子女如何更好地完成养老、助老的任务</a:t>
            </a:r>
            <a:endParaRPr kumimoji="0" lang="en-US" altLang="zh-CN" sz="1600" b="0" i="0" u="none" strike="noStrike" cap="none" spc="0" normalizeH="0" baseline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488571" y="1605261"/>
            <a:ext cx="142494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1"/>
                </a:solidFill>
                <a:cs typeface="+mn-ea"/>
                <a:sym typeface="+mn-lt"/>
              </a:rPr>
              <a:t>65岁以上人口</a:t>
            </a:r>
            <a:endParaRPr lang="zh-CN" altLang="en-US" sz="160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019359" y="1605261"/>
            <a:ext cx="140208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kumimoji="0" sz="160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占总人口比重</a:t>
            </a:r>
            <a:endParaRPr kumimoji="0" sz="160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579212" y="1602086"/>
            <a:ext cx="140208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cs typeface="+mn-ea"/>
                <a:sym typeface="+mn-lt"/>
              </a:rPr>
              <a:t>农村留守老人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454660" y="972185"/>
          <a:ext cx="1852930" cy="2544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504315" y="3460115"/>
            <a:ext cx="16579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chemeClr val="accent1">
                    <a:lumMod val="75000"/>
                  </a:schemeClr>
                </a:solidFill>
              </a:rPr>
              <a:t>数据来源：国家统计局</a:t>
            </a:r>
            <a:endParaRPr lang="zh-CN" altLang="en-US" sz="10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7204" t="26604" r="28649" b="13771"/>
          <a:stretch>
            <a:fillRect/>
          </a:stretch>
        </p:blipFill>
        <p:spPr>
          <a:xfrm>
            <a:off x="2219325" y="1526540"/>
            <a:ext cx="2000250" cy="18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67005" y="3813810"/>
            <a:ext cx="3419475" cy="1139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54781" y="156903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kumimoji="1" lang="zh-CN" altLang="en-US" sz="2400" kern="0">
                <a:solidFill>
                  <a:schemeClr val="accent4"/>
                </a:solidFill>
                <a:cs typeface="+mn-ea"/>
                <a:sym typeface="+mn-lt"/>
              </a:rPr>
              <a:t>项目主体</a:t>
            </a:r>
            <a:endParaRPr kumimoji="1" lang="zh-CN" altLang="en-US" sz="2400" kern="0">
              <a:solidFill>
                <a:schemeClr val="accent4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7015" y="730885"/>
            <a:ext cx="3018155" cy="2907030"/>
            <a:chOff x="4820876" y="1175885"/>
            <a:chExt cx="3482029" cy="3515695"/>
          </a:xfrm>
        </p:grpSpPr>
        <p:sp>
          <p:nvSpPr>
            <p:cNvPr id="14" name="Freeform 7"/>
            <p:cNvSpPr/>
            <p:nvPr/>
          </p:nvSpPr>
          <p:spPr bwMode="auto">
            <a:xfrm>
              <a:off x="5718332" y="1175885"/>
              <a:ext cx="1643107" cy="1883203"/>
            </a:xfrm>
            <a:custGeom>
              <a:avLst/>
              <a:gdLst>
                <a:gd name="T0" fmla="*/ 186 w 423"/>
                <a:gd name="T1" fmla="*/ 7 h 485"/>
                <a:gd name="T2" fmla="*/ 237 w 423"/>
                <a:gd name="T3" fmla="*/ 7 h 485"/>
                <a:gd name="T4" fmla="*/ 398 w 423"/>
                <a:gd name="T5" fmla="*/ 88 h 485"/>
                <a:gd name="T6" fmla="*/ 423 w 423"/>
                <a:gd name="T7" fmla="*/ 129 h 485"/>
                <a:gd name="T8" fmla="*/ 423 w 423"/>
                <a:gd name="T9" fmla="*/ 356 h 485"/>
                <a:gd name="T10" fmla="*/ 398 w 423"/>
                <a:gd name="T11" fmla="*/ 397 h 485"/>
                <a:gd name="T12" fmla="*/ 237 w 423"/>
                <a:gd name="T13" fmla="*/ 478 h 485"/>
                <a:gd name="T14" fmla="*/ 186 w 423"/>
                <a:gd name="T15" fmla="*/ 478 h 485"/>
                <a:gd name="T16" fmla="*/ 25 w 423"/>
                <a:gd name="T17" fmla="*/ 397 h 485"/>
                <a:gd name="T18" fmla="*/ 0 w 423"/>
                <a:gd name="T19" fmla="*/ 356 h 485"/>
                <a:gd name="T20" fmla="*/ 0 w 423"/>
                <a:gd name="T21" fmla="*/ 129 h 485"/>
                <a:gd name="T22" fmla="*/ 25 w 423"/>
                <a:gd name="T23" fmla="*/ 88 h 485"/>
                <a:gd name="T24" fmla="*/ 186 w 423"/>
                <a:gd name="T25" fmla="*/ 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3" h="485">
                  <a:moveTo>
                    <a:pt x="186" y="7"/>
                  </a:moveTo>
                  <a:cubicBezTo>
                    <a:pt x="200" y="0"/>
                    <a:pt x="223" y="0"/>
                    <a:pt x="237" y="7"/>
                  </a:cubicBezTo>
                  <a:cubicBezTo>
                    <a:pt x="398" y="88"/>
                    <a:pt x="398" y="88"/>
                    <a:pt x="398" y="88"/>
                  </a:cubicBezTo>
                  <a:cubicBezTo>
                    <a:pt x="412" y="95"/>
                    <a:pt x="423" y="114"/>
                    <a:pt x="423" y="129"/>
                  </a:cubicBezTo>
                  <a:cubicBezTo>
                    <a:pt x="423" y="356"/>
                    <a:pt x="423" y="356"/>
                    <a:pt x="423" y="356"/>
                  </a:cubicBezTo>
                  <a:cubicBezTo>
                    <a:pt x="423" y="372"/>
                    <a:pt x="412" y="390"/>
                    <a:pt x="398" y="397"/>
                  </a:cubicBezTo>
                  <a:cubicBezTo>
                    <a:pt x="237" y="478"/>
                    <a:pt x="237" y="478"/>
                    <a:pt x="237" y="478"/>
                  </a:cubicBezTo>
                  <a:cubicBezTo>
                    <a:pt x="223" y="485"/>
                    <a:pt x="200" y="485"/>
                    <a:pt x="186" y="478"/>
                  </a:cubicBezTo>
                  <a:cubicBezTo>
                    <a:pt x="25" y="397"/>
                    <a:pt x="25" y="397"/>
                    <a:pt x="25" y="397"/>
                  </a:cubicBezTo>
                  <a:cubicBezTo>
                    <a:pt x="11" y="390"/>
                    <a:pt x="0" y="372"/>
                    <a:pt x="0" y="356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14"/>
                    <a:pt x="11" y="95"/>
                    <a:pt x="25" y="88"/>
                  </a:cubicBezTo>
                  <a:lnTo>
                    <a:pt x="186" y="7"/>
                  </a:lnTo>
                  <a:close/>
                </a:path>
              </a:pathLst>
            </a:custGeom>
            <a:solidFill>
              <a:schemeClr val="accent3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4820876" y="2808377"/>
              <a:ext cx="1643107" cy="1883203"/>
            </a:xfrm>
            <a:custGeom>
              <a:avLst/>
              <a:gdLst>
                <a:gd name="T0" fmla="*/ 186 w 423"/>
                <a:gd name="T1" fmla="*/ 7 h 485"/>
                <a:gd name="T2" fmla="*/ 237 w 423"/>
                <a:gd name="T3" fmla="*/ 7 h 485"/>
                <a:gd name="T4" fmla="*/ 398 w 423"/>
                <a:gd name="T5" fmla="*/ 88 h 485"/>
                <a:gd name="T6" fmla="*/ 423 w 423"/>
                <a:gd name="T7" fmla="*/ 129 h 485"/>
                <a:gd name="T8" fmla="*/ 423 w 423"/>
                <a:gd name="T9" fmla="*/ 356 h 485"/>
                <a:gd name="T10" fmla="*/ 398 w 423"/>
                <a:gd name="T11" fmla="*/ 397 h 485"/>
                <a:gd name="T12" fmla="*/ 237 w 423"/>
                <a:gd name="T13" fmla="*/ 478 h 485"/>
                <a:gd name="T14" fmla="*/ 186 w 423"/>
                <a:gd name="T15" fmla="*/ 478 h 485"/>
                <a:gd name="T16" fmla="*/ 25 w 423"/>
                <a:gd name="T17" fmla="*/ 397 h 485"/>
                <a:gd name="T18" fmla="*/ 0 w 423"/>
                <a:gd name="T19" fmla="*/ 356 h 485"/>
                <a:gd name="T20" fmla="*/ 0 w 423"/>
                <a:gd name="T21" fmla="*/ 129 h 485"/>
                <a:gd name="T22" fmla="*/ 25 w 423"/>
                <a:gd name="T23" fmla="*/ 88 h 485"/>
                <a:gd name="T24" fmla="*/ 186 w 423"/>
                <a:gd name="T25" fmla="*/ 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3" h="485">
                  <a:moveTo>
                    <a:pt x="186" y="7"/>
                  </a:moveTo>
                  <a:cubicBezTo>
                    <a:pt x="200" y="0"/>
                    <a:pt x="223" y="0"/>
                    <a:pt x="237" y="7"/>
                  </a:cubicBezTo>
                  <a:cubicBezTo>
                    <a:pt x="398" y="88"/>
                    <a:pt x="398" y="88"/>
                    <a:pt x="398" y="88"/>
                  </a:cubicBezTo>
                  <a:cubicBezTo>
                    <a:pt x="412" y="95"/>
                    <a:pt x="423" y="114"/>
                    <a:pt x="423" y="129"/>
                  </a:cubicBezTo>
                  <a:cubicBezTo>
                    <a:pt x="423" y="356"/>
                    <a:pt x="423" y="356"/>
                    <a:pt x="423" y="356"/>
                  </a:cubicBezTo>
                  <a:cubicBezTo>
                    <a:pt x="423" y="372"/>
                    <a:pt x="412" y="390"/>
                    <a:pt x="398" y="397"/>
                  </a:cubicBezTo>
                  <a:cubicBezTo>
                    <a:pt x="237" y="478"/>
                    <a:pt x="237" y="478"/>
                    <a:pt x="237" y="478"/>
                  </a:cubicBezTo>
                  <a:cubicBezTo>
                    <a:pt x="223" y="485"/>
                    <a:pt x="200" y="485"/>
                    <a:pt x="186" y="478"/>
                  </a:cubicBezTo>
                  <a:cubicBezTo>
                    <a:pt x="25" y="397"/>
                    <a:pt x="25" y="397"/>
                    <a:pt x="25" y="397"/>
                  </a:cubicBezTo>
                  <a:cubicBezTo>
                    <a:pt x="11" y="390"/>
                    <a:pt x="0" y="372"/>
                    <a:pt x="0" y="356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14"/>
                    <a:pt x="11" y="95"/>
                    <a:pt x="25" y="88"/>
                  </a:cubicBezTo>
                  <a:lnTo>
                    <a:pt x="186" y="7"/>
                  </a:lnTo>
                  <a:close/>
                </a:path>
              </a:pathLst>
            </a:custGeom>
            <a:solidFill>
              <a:schemeClr val="accent4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6615788" y="2808377"/>
              <a:ext cx="1643107" cy="1883203"/>
            </a:xfrm>
            <a:custGeom>
              <a:avLst/>
              <a:gdLst>
                <a:gd name="T0" fmla="*/ 186 w 423"/>
                <a:gd name="T1" fmla="*/ 7 h 485"/>
                <a:gd name="T2" fmla="*/ 237 w 423"/>
                <a:gd name="T3" fmla="*/ 7 h 485"/>
                <a:gd name="T4" fmla="*/ 398 w 423"/>
                <a:gd name="T5" fmla="*/ 88 h 485"/>
                <a:gd name="T6" fmla="*/ 423 w 423"/>
                <a:gd name="T7" fmla="*/ 129 h 485"/>
                <a:gd name="T8" fmla="*/ 423 w 423"/>
                <a:gd name="T9" fmla="*/ 356 h 485"/>
                <a:gd name="T10" fmla="*/ 398 w 423"/>
                <a:gd name="T11" fmla="*/ 397 h 485"/>
                <a:gd name="T12" fmla="*/ 237 w 423"/>
                <a:gd name="T13" fmla="*/ 478 h 485"/>
                <a:gd name="T14" fmla="*/ 186 w 423"/>
                <a:gd name="T15" fmla="*/ 478 h 485"/>
                <a:gd name="T16" fmla="*/ 25 w 423"/>
                <a:gd name="T17" fmla="*/ 397 h 485"/>
                <a:gd name="T18" fmla="*/ 0 w 423"/>
                <a:gd name="T19" fmla="*/ 356 h 485"/>
                <a:gd name="T20" fmla="*/ 0 w 423"/>
                <a:gd name="T21" fmla="*/ 129 h 485"/>
                <a:gd name="T22" fmla="*/ 25 w 423"/>
                <a:gd name="T23" fmla="*/ 88 h 485"/>
                <a:gd name="T24" fmla="*/ 186 w 423"/>
                <a:gd name="T25" fmla="*/ 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3" h="485">
                  <a:moveTo>
                    <a:pt x="186" y="7"/>
                  </a:moveTo>
                  <a:cubicBezTo>
                    <a:pt x="200" y="0"/>
                    <a:pt x="223" y="0"/>
                    <a:pt x="237" y="7"/>
                  </a:cubicBezTo>
                  <a:cubicBezTo>
                    <a:pt x="398" y="88"/>
                    <a:pt x="398" y="88"/>
                    <a:pt x="398" y="88"/>
                  </a:cubicBezTo>
                  <a:cubicBezTo>
                    <a:pt x="412" y="95"/>
                    <a:pt x="423" y="114"/>
                    <a:pt x="423" y="129"/>
                  </a:cubicBezTo>
                  <a:cubicBezTo>
                    <a:pt x="423" y="356"/>
                    <a:pt x="423" y="356"/>
                    <a:pt x="423" y="356"/>
                  </a:cubicBezTo>
                  <a:cubicBezTo>
                    <a:pt x="423" y="372"/>
                    <a:pt x="412" y="390"/>
                    <a:pt x="398" y="397"/>
                  </a:cubicBezTo>
                  <a:cubicBezTo>
                    <a:pt x="237" y="478"/>
                    <a:pt x="237" y="478"/>
                    <a:pt x="237" y="478"/>
                  </a:cubicBezTo>
                  <a:cubicBezTo>
                    <a:pt x="223" y="485"/>
                    <a:pt x="200" y="485"/>
                    <a:pt x="186" y="478"/>
                  </a:cubicBezTo>
                  <a:cubicBezTo>
                    <a:pt x="25" y="397"/>
                    <a:pt x="25" y="397"/>
                    <a:pt x="25" y="397"/>
                  </a:cubicBezTo>
                  <a:cubicBezTo>
                    <a:pt x="11" y="390"/>
                    <a:pt x="0" y="372"/>
                    <a:pt x="0" y="356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14"/>
                    <a:pt x="11" y="95"/>
                    <a:pt x="25" y="88"/>
                  </a:cubicBezTo>
                  <a:lnTo>
                    <a:pt x="186" y="7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826730" y="1823271"/>
              <a:ext cx="1461529" cy="6358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ctr" defTabSz="609600">
                <a:defRPr/>
              </a:pPr>
              <a:r>
                <a:rPr kumimoji="1" lang="zh-CN" altLang="en-US" sz="2500" kern="0">
                  <a:solidFill>
                    <a:schemeClr val="bg1"/>
                  </a:solidFill>
                  <a:cs typeface="+mn-ea"/>
                  <a:sym typeface="+mn-lt"/>
                </a:rPr>
                <a:t>老年人</a:t>
              </a:r>
              <a:endParaRPr kumimoji="1" lang="zh-CN" altLang="en-US" sz="2500" ker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982152" y="3426813"/>
              <a:ext cx="1211021" cy="575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09600">
                <a:defRPr/>
              </a:pPr>
              <a:r>
                <a:rPr kumimoji="1" lang="zh-CN" altLang="en-US" sz="2500" kern="0">
                  <a:solidFill>
                    <a:schemeClr val="bg1"/>
                  </a:solidFill>
                  <a:cs typeface="+mn-ea"/>
                  <a:sym typeface="+mn-lt"/>
                </a:rPr>
                <a:t>社区</a:t>
              </a:r>
              <a:endParaRPr kumimoji="1" lang="zh-CN" altLang="en-US" sz="2500" ker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587291" y="3426813"/>
              <a:ext cx="1715614" cy="575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09600">
                <a:defRPr/>
              </a:pPr>
              <a:r>
                <a:rPr kumimoji="1" lang="zh-CN" altLang="en-US" sz="2500" kern="0">
                  <a:solidFill>
                    <a:schemeClr val="bg1"/>
                  </a:solidFill>
                  <a:cs typeface="+mn-ea"/>
                  <a:sym typeface="+mn-lt"/>
                </a:rPr>
                <a:t>子女</a:t>
              </a:r>
              <a:endParaRPr kumimoji="1" lang="zh-CN" altLang="en-US" sz="2500" ker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3792855" y="980440"/>
            <a:ext cx="5128260" cy="1352550"/>
          </a:xfrm>
          <a:prstGeom prst="rect">
            <a:avLst/>
          </a:prstGeom>
        </p:spPr>
        <p:txBody>
          <a:bodyPr wrap="square">
            <a:noAutofit/>
          </a:bodyPr>
          <a:p>
            <a:pPr marL="0" marR="0" lvl="0" indent="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+mn-lt"/>
              </a:rPr>
              <a:t>为老年人提供生活资源帮助，这不仅通过社区服务</a:t>
            </a:r>
            <a:r>
              <a:rPr kumimoji="0" 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+mn-lt"/>
              </a:rPr>
              <a:t>、平台商城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+mn-lt"/>
              </a:rPr>
              <a:t>来实现，还通过老年人自身的互帮互助来完成。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+mn-ea"/>
              <a:sym typeface="+mn-lt"/>
            </a:endParaRPr>
          </a:p>
          <a:p>
            <a:pPr marL="0" marR="0" lvl="0" indent="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+mn-lt"/>
              </a:rPr>
              <a:t>为老年人提供休闲娱乐的渠道，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+mn-lt"/>
              </a:rPr>
              <a:t>通过网上兴趣平台让有同好老年人可以方便地实现网上交流与分享。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3792915" y="730990"/>
            <a:ext cx="2185958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285750" lvl="0" indent="-285750" defTabSz="685800">
              <a:buFont typeface="Arial" panose="020B0604020202020204" pitchFamily="34" charset="0"/>
              <a:buChar char="•"/>
              <a:defRPr/>
            </a:pPr>
            <a:r>
              <a: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农村老年人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3818315" y="2753570"/>
            <a:ext cx="5128049" cy="106045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+mn-lt"/>
              </a:rPr>
              <a:t>通过平台发布社区通知，提高其工作效率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+mn-lt"/>
              </a:rPr>
              <a:t>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+mn-ea"/>
              <a:sym typeface="+mn-lt"/>
            </a:endParaRPr>
          </a:p>
          <a:p>
            <a:pPr marL="0" marR="0" lvl="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+mn-lt"/>
              </a:rPr>
              <a:t>落实社区养老助老工作，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+mn-lt"/>
              </a:rPr>
              <a:t>作为出门子女与家中老人的联系渠道，帮助老年人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+mn-lt"/>
              </a:rPr>
              <a:t>解决生活中的问题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+mn-lt"/>
              </a:rPr>
              <a:t>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3818315" y="2415809"/>
            <a:ext cx="2185958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285750" lvl="0" indent="-285750" defTabSz="685800">
              <a:buFont typeface="Arial" panose="020B0604020202020204" pitchFamily="34" charset="0"/>
              <a:buChar char="•"/>
              <a:defRPr/>
            </a:pPr>
            <a:r>
              <a: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社区工作者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3792915" y="4233497"/>
            <a:ext cx="5128049" cy="73723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+mn-lt"/>
              </a:rPr>
              <a:t>实时关注家中老年人的状况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+mn-lt"/>
              </a:rPr>
              <a:t>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+mn-ea"/>
              <a:sym typeface="+mn-lt"/>
            </a:endParaRPr>
          </a:p>
          <a:p>
            <a:pPr marL="0" marR="0" lvl="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+mn-lt"/>
              </a:rPr>
              <a:t>联系社区人员为家中老人提供相关的上门服务。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3793550" y="3896371"/>
            <a:ext cx="2185958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285750" lvl="0" indent="-285750" defTabSz="685800">
              <a:buFont typeface="Arial" panose="020B0604020202020204" pitchFamily="34" charset="0"/>
              <a:buChar char="•"/>
              <a:defRPr/>
            </a:pPr>
            <a:r>
              <a: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cs typeface="+mn-ea"/>
                <a:sym typeface="+mn-lt"/>
              </a:rPr>
              <a:t>出门在外的子女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8750" y="3799205"/>
            <a:ext cx="34277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+mn-ea"/>
              </a:rPr>
              <a:t>为</a:t>
            </a:r>
            <a:r>
              <a:rPr lang="zh-CN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+mn-ea"/>
              </a:rPr>
              <a:t>农村</a:t>
            </a:r>
            <a:r>
              <a:rPr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+mn-ea"/>
              </a:rPr>
              <a:t>孤寡老人提供互助养老机会的线上平台，以线上连接、线下互助为主要形式，为老人提供物质与心理</a:t>
            </a:r>
            <a:r>
              <a:rPr lang="zh-CN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+mn-ea"/>
              </a:rPr>
              <a:t>两个层面</a:t>
            </a:r>
            <a:r>
              <a:rPr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+mn-ea"/>
              </a:rPr>
              <a:t>的相关服务</a:t>
            </a:r>
            <a:r>
              <a:rPr lang="zh-CN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+mn-ea"/>
              </a:rPr>
              <a:t>。</a:t>
            </a:r>
            <a:endParaRPr lang="zh-CN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3867834" y="3107863"/>
            <a:ext cx="1229619" cy="228855"/>
          </a:xfrm>
          <a:prstGeom prst="roundRect">
            <a:avLst>
              <a:gd name="adj" fmla="val 50000"/>
            </a:avLst>
          </a:prstGeom>
          <a:solidFill>
            <a:srgbClr val="CB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cs typeface="+mn-ea"/>
                <a:sym typeface="+mn-lt"/>
              </a:rPr>
              <a:t>第二单元</a:t>
            </a:r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427" name="PA_矩形 7"/>
          <p:cNvSpPr/>
          <p:nvPr>
            <p:custDataLst>
              <p:tags r:id="rId1"/>
            </p:custDataLst>
          </p:nvPr>
        </p:nvSpPr>
        <p:spPr>
          <a:xfrm>
            <a:off x="3239457" y="1917081"/>
            <a:ext cx="26212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4800" kern="0">
                <a:solidFill>
                  <a:schemeClr val="accent4"/>
                </a:solidFill>
                <a:cs typeface="+mn-ea"/>
                <a:sym typeface="+mn-lt"/>
              </a:rPr>
              <a:t>功能介绍</a:t>
            </a:r>
            <a:endParaRPr lang="zh-CN" altLang="en-US" sz="4800" kern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431" name="椭圆 430"/>
          <p:cNvSpPr/>
          <p:nvPr/>
        </p:nvSpPr>
        <p:spPr>
          <a:xfrm>
            <a:off x="-702134" y="698815"/>
            <a:ext cx="446696" cy="446696"/>
          </a:xfrm>
          <a:prstGeom prst="ellipse">
            <a:avLst/>
          </a:prstGeom>
          <a:solidFill>
            <a:srgbClr val="CB9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2" name="椭圆 431"/>
          <p:cNvSpPr/>
          <p:nvPr/>
        </p:nvSpPr>
        <p:spPr>
          <a:xfrm>
            <a:off x="-702135" y="1315660"/>
            <a:ext cx="446696" cy="446696"/>
          </a:xfrm>
          <a:prstGeom prst="ellipse">
            <a:avLst/>
          </a:prstGeom>
          <a:solidFill>
            <a:srgbClr val="CDB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3" name="椭圆 432"/>
          <p:cNvSpPr/>
          <p:nvPr/>
        </p:nvSpPr>
        <p:spPr>
          <a:xfrm>
            <a:off x="-702135" y="1932505"/>
            <a:ext cx="446696" cy="446696"/>
          </a:xfrm>
          <a:prstGeom prst="ellipse">
            <a:avLst/>
          </a:pr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4" name="椭圆 433"/>
          <p:cNvSpPr/>
          <p:nvPr/>
        </p:nvSpPr>
        <p:spPr>
          <a:xfrm>
            <a:off x="-693626" y="2549351"/>
            <a:ext cx="446696" cy="446696"/>
          </a:xfrm>
          <a:prstGeom prst="ellipse">
            <a:avLst/>
          </a:pr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任意多边形: 形状 18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/>
        </p:nvSpPr>
        <p:spPr bwMode="auto">
          <a:xfrm>
            <a:off x="5426409" y="3020724"/>
            <a:ext cx="3717592" cy="2122776"/>
          </a:xfrm>
          <a:custGeom>
            <a:avLst/>
            <a:gdLst>
              <a:gd name="connsiteX0" fmla="*/ 3495816 w 3717592"/>
              <a:gd name="connsiteY0" fmla="*/ 0 h 2122776"/>
              <a:gd name="connsiteX1" fmla="*/ 3701178 w 3717592"/>
              <a:gd name="connsiteY1" fmla="*/ 34967 h 2122776"/>
              <a:gd name="connsiteX2" fmla="*/ 3717592 w 3717592"/>
              <a:gd name="connsiteY2" fmla="*/ 42045 h 2122776"/>
              <a:gd name="connsiteX3" fmla="*/ 3717592 w 3717592"/>
              <a:gd name="connsiteY3" fmla="*/ 2122776 h 2122776"/>
              <a:gd name="connsiteX4" fmla="*/ 0 w 3717592"/>
              <a:gd name="connsiteY4" fmla="*/ 2122776 h 2122776"/>
              <a:gd name="connsiteX5" fmla="*/ 14894 w 3717592"/>
              <a:gd name="connsiteY5" fmla="*/ 2066590 h 2122776"/>
              <a:gd name="connsiteX6" fmla="*/ 545207 w 3717592"/>
              <a:gd name="connsiteY6" fmla="*/ 1544535 h 2122776"/>
              <a:gd name="connsiteX7" fmla="*/ 1398491 w 3717592"/>
              <a:gd name="connsiteY7" fmla="*/ 1338068 h 2122776"/>
              <a:gd name="connsiteX8" fmla="*/ 2215890 w 3717592"/>
              <a:gd name="connsiteY8" fmla="*/ 1052190 h 2122776"/>
              <a:gd name="connsiteX9" fmla="*/ 2722278 w 3717592"/>
              <a:gd name="connsiteY9" fmla="*/ 500286 h 2122776"/>
              <a:gd name="connsiteX10" fmla="*/ 3296451 w 3717592"/>
              <a:gd name="connsiteY10" fmla="*/ 31764 h 2122776"/>
              <a:gd name="connsiteX11" fmla="*/ 3495816 w 3717592"/>
              <a:gd name="connsiteY11" fmla="*/ 0 h 212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17592" h="2122776">
                <a:moveTo>
                  <a:pt x="3495816" y="0"/>
                </a:moveTo>
                <a:cubicBezTo>
                  <a:pt x="3566092" y="0"/>
                  <a:pt x="3636369" y="11726"/>
                  <a:pt x="3701178" y="34967"/>
                </a:cubicBezTo>
                <a:lnTo>
                  <a:pt x="3717592" y="42045"/>
                </a:lnTo>
                <a:lnTo>
                  <a:pt x="3717592" y="2122776"/>
                </a:lnTo>
                <a:lnTo>
                  <a:pt x="0" y="2122776"/>
                </a:lnTo>
                <a:lnTo>
                  <a:pt x="14894" y="2066590"/>
                </a:lnTo>
                <a:cubicBezTo>
                  <a:pt x="99064" y="1828986"/>
                  <a:pt x="311451" y="1648762"/>
                  <a:pt x="545207" y="1544535"/>
                </a:cubicBezTo>
                <a:cubicBezTo>
                  <a:pt x="812357" y="1425419"/>
                  <a:pt x="1107417" y="1389684"/>
                  <a:pt x="1398491" y="1338068"/>
                </a:cubicBezTo>
                <a:cubicBezTo>
                  <a:pt x="1685577" y="1290421"/>
                  <a:pt x="1980638" y="1222922"/>
                  <a:pt x="2215890" y="1052190"/>
                </a:cubicBezTo>
                <a:cubicBezTo>
                  <a:pt x="2419243" y="905280"/>
                  <a:pt x="2566773" y="694842"/>
                  <a:pt x="2722278" y="500286"/>
                </a:cubicBezTo>
                <a:cubicBezTo>
                  <a:pt x="2877783" y="301760"/>
                  <a:pt x="3061200" y="111175"/>
                  <a:pt x="3296451" y="31764"/>
                </a:cubicBezTo>
                <a:cubicBezTo>
                  <a:pt x="3360248" y="11912"/>
                  <a:pt x="3428032" y="0"/>
                  <a:pt x="3495816" y="0"/>
                </a:cubicBezTo>
                <a:close/>
              </a:path>
            </a:pathLst>
          </a:custGeom>
          <a:solidFill>
            <a:srgbClr val="CDBBA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: 形状 19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/>
        </p:nvSpPr>
        <p:spPr bwMode="auto">
          <a:xfrm>
            <a:off x="-19574" y="-16371"/>
            <a:ext cx="3468681" cy="1203608"/>
          </a:xfrm>
          <a:custGeom>
            <a:avLst/>
            <a:gdLst>
              <a:gd name="connsiteX0" fmla="*/ 0 w 3468681"/>
              <a:gd name="connsiteY0" fmla="*/ 0 h 1203608"/>
              <a:gd name="connsiteX1" fmla="*/ 3404384 w 3468681"/>
              <a:gd name="connsiteY1" fmla="*/ 0 h 1203608"/>
              <a:gd name="connsiteX2" fmla="*/ 3407329 w 3468681"/>
              <a:gd name="connsiteY2" fmla="*/ 1963 h 1203608"/>
              <a:gd name="connsiteX3" fmla="*/ 3436809 w 3468681"/>
              <a:gd name="connsiteY3" fmla="*/ 32737 h 1203608"/>
              <a:gd name="connsiteX4" fmla="*/ 3432607 w 3468681"/>
              <a:gd name="connsiteY4" fmla="*/ 279456 h 1203608"/>
              <a:gd name="connsiteX5" fmla="*/ 2356879 w 3468681"/>
              <a:gd name="connsiteY5" fmla="*/ 986161 h 1203608"/>
              <a:gd name="connsiteX6" fmla="*/ 2289646 w 3468681"/>
              <a:gd name="connsiteY6" fmla="*/ 981979 h 1203608"/>
              <a:gd name="connsiteX7" fmla="*/ 1634123 w 3468681"/>
              <a:gd name="connsiteY7" fmla="*/ 894164 h 1203608"/>
              <a:gd name="connsiteX8" fmla="*/ 1554284 w 3468681"/>
              <a:gd name="connsiteY8" fmla="*/ 898345 h 1203608"/>
              <a:gd name="connsiteX9" fmla="*/ 734881 w 3468681"/>
              <a:gd name="connsiteY9" fmla="*/ 1170155 h 1203608"/>
              <a:gd name="connsiteX10" fmla="*/ 486960 w 3468681"/>
              <a:gd name="connsiteY10" fmla="*/ 1203608 h 1203608"/>
              <a:gd name="connsiteX11" fmla="*/ 7136 w 3468681"/>
              <a:gd name="connsiteY11" fmla="*/ 1092467 h 1203608"/>
              <a:gd name="connsiteX12" fmla="*/ 0 w 3468681"/>
              <a:gd name="connsiteY12" fmla="*/ 1088178 h 120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68681" h="1203608">
                <a:moveTo>
                  <a:pt x="0" y="0"/>
                </a:moveTo>
                <a:lnTo>
                  <a:pt x="3404384" y="0"/>
                </a:lnTo>
                <a:lnTo>
                  <a:pt x="3407329" y="1963"/>
                </a:lnTo>
                <a:cubicBezTo>
                  <a:pt x="3418425" y="11045"/>
                  <a:pt x="3428405" y="21238"/>
                  <a:pt x="3436809" y="32737"/>
                </a:cubicBezTo>
                <a:cubicBezTo>
                  <a:pt x="3491436" y="103826"/>
                  <a:pt x="3466224" y="200004"/>
                  <a:pt x="3432607" y="279456"/>
                </a:cubicBezTo>
                <a:cubicBezTo>
                  <a:pt x="3251918" y="697625"/>
                  <a:pt x="2810702" y="986161"/>
                  <a:pt x="2356879" y="986161"/>
                </a:cubicBezTo>
                <a:cubicBezTo>
                  <a:pt x="2335868" y="986161"/>
                  <a:pt x="2310656" y="986161"/>
                  <a:pt x="2289646" y="981979"/>
                </a:cubicBezTo>
                <a:cubicBezTo>
                  <a:pt x="2071138" y="969434"/>
                  <a:pt x="1852631" y="894164"/>
                  <a:pt x="1634123" y="894164"/>
                </a:cubicBezTo>
                <a:cubicBezTo>
                  <a:pt x="1608911" y="894164"/>
                  <a:pt x="1579497" y="894164"/>
                  <a:pt x="1554284" y="898345"/>
                </a:cubicBezTo>
                <a:cubicBezTo>
                  <a:pt x="1268544" y="923435"/>
                  <a:pt x="1016420" y="1103248"/>
                  <a:pt x="734881" y="1170155"/>
                </a:cubicBezTo>
                <a:cubicBezTo>
                  <a:pt x="655042" y="1191063"/>
                  <a:pt x="571001" y="1203608"/>
                  <a:pt x="486960" y="1203608"/>
                </a:cubicBezTo>
                <a:cubicBezTo>
                  <a:pt x="319928" y="1203608"/>
                  <a:pt x="155259" y="1165973"/>
                  <a:pt x="7136" y="1092467"/>
                </a:cubicBezTo>
                <a:lnTo>
                  <a:pt x="0" y="1088178"/>
                </a:lnTo>
                <a:close/>
              </a:path>
            </a:pathLst>
          </a:custGeom>
          <a:solidFill>
            <a:srgbClr val="928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1" name="任意多边形: 形状 20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/>
        </p:nvSpPr>
        <p:spPr bwMode="auto">
          <a:xfrm>
            <a:off x="0" y="4078771"/>
            <a:ext cx="1758783" cy="1064729"/>
          </a:xfrm>
          <a:custGeom>
            <a:avLst/>
            <a:gdLst>
              <a:gd name="connsiteX0" fmla="*/ 1249511 w 1758783"/>
              <a:gd name="connsiteY0" fmla="*/ 0 h 1064729"/>
              <a:gd name="connsiteX1" fmla="*/ 1696788 w 1758783"/>
              <a:gd name="connsiteY1" fmla="*/ 265763 h 1064729"/>
              <a:gd name="connsiteX2" fmla="*/ 1584029 w 1758783"/>
              <a:gd name="connsiteY2" fmla="*/ 984447 h 1064729"/>
              <a:gd name="connsiteX3" fmla="*/ 1516550 w 1758783"/>
              <a:gd name="connsiteY3" fmla="*/ 1053088 h 1064729"/>
              <a:gd name="connsiteX4" fmla="*/ 1502043 w 1758783"/>
              <a:gd name="connsiteY4" fmla="*/ 1064729 h 1064729"/>
              <a:gd name="connsiteX5" fmla="*/ 0 w 1758783"/>
              <a:gd name="connsiteY5" fmla="*/ 1064729 h 1064729"/>
              <a:gd name="connsiteX6" fmla="*/ 0 w 1758783"/>
              <a:gd name="connsiteY6" fmla="*/ 397927 h 1064729"/>
              <a:gd name="connsiteX7" fmla="*/ 41822 w 1758783"/>
              <a:gd name="connsiteY7" fmla="*/ 392570 h 1064729"/>
              <a:gd name="connsiteX8" fmla="*/ 121921 w 1758783"/>
              <a:gd name="connsiteY8" fmla="*/ 389287 h 1064729"/>
              <a:gd name="connsiteX9" fmla="*/ 125679 w 1758783"/>
              <a:gd name="connsiteY9" fmla="*/ 393030 h 1064729"/>
              <a:gd name="connsiteX10" fmla="*/ 366232 w 1758783"/>
              <a:gd name="connsiteY10" fmla="*/ 396773 h 1064729"/>
              <a:gd name="connsiteX11" fmla="*/ 738336 w 1758783"/>
              <a:gd name="connsiteY11" fmla="*/ 314424 h 1064729"/>
              <a:gd name="connsiteX12" fmla="*/ 1035268 w 1758783"/>
              <a:gd name="connsiteY12" fmla="*/ 56147 h 1064729"/>
              <a:gd name="connsiteX13" fmla="*/ 1249511 w 1758783"/>
              <a:gd name="connsiteY13" fmla="*/ 0 h 106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58783" h="1064729">
                <a:moveTo>
                  <a:pt x="1249511" y="0"/>
                </a:moveTo>
                <a:cubicBezTo>
                  <a:pt x="1426166" y="0"/>
                  <a:pt x="1610339" y="104808"/>
                  <a:pt x="1696788" y="265763"/>
                </a:cubicBezTo>
                <a:cubicBezTo>
                  <a:pt x="1817064" y="494095"/>
                  <a:pt x="1753167" y="789803"/>
                  <a:pt x="1584029" y="984447"/>
                </a:cubicBezTo>
                <a:cubicBezTo>
                  <a:pt x="1562887" y="1008778"/>
                  <a:pt x="1540335" y="1031646"/>
                  <a:pt x="1516550" y="1053088"/>
                </a:cubicBezTo>
                <a:lnTo>
                  <a:pt x="1502043" y="1064729"/>
                </a:lnTo>
                <a:lnTo>
                  <a:pt x="0" y="1064729"/>
                </a:lnTo>
                <a:lnTo>
                  <a:pt x="0" y="397927"/>
                </a:lnTo>
                <a:lnTo>
                  <a:pt x="41822" y="392570"/>
                </a:lnTo>
                <a:cubicBezTo>
                  <a:pt x="68771" y="390340"/>
                  <a:pt x="95610" y="389287"/>
                  <a:pt x="121921" y="389287"/>
                </a:cubicBezTo>
                <a:cubicBezTo>
                  <a:pt x="121921" y="389287"/>
                  <a:pt x="125679" y="393030"/>
                  <a:pt x="125679" y="393030"/>
                </a:cubicBezTo>
                <a:cubicBezTo>
                  <a:pt x="204611" y="393030"/>
                  <a:pt x="287301" y="396773"/>
                  <a:pt x="366232" y="396773"/>
                </a:cubicBezTo>
                <a:cubicBezTo>
                  <a:pt x="501543" y="396773"/>
                  <a:pt x="629336" y="381801"/>
                  <a:pt x="738336" y="314424"/>
                </a:cubicBezTo>
                <a:cubicBezTo>
                  <a:pt x="851095" y="243305"/>
                  <a:pt x="922509" y="127267"/>
                  <a:pt x="1035268" y="56147"/>
                </a:cubicBezTo>
                <a:cubicBezTo>
                  <a:pt x="1099165" y="18716"/>
                  <a:pt x="1174338" y="0"/>
                  <a:pt x="1249511" y="0"/>
                </a:cubicBezTo>
                <a:close/>
              </a:path>
            </a:pathLst>
          </a:custGeom>
          <a:solidFill>
            <a:srgbClr val="E0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5" name="任意多边形: 形状 14" descr="e7d195523061f1c09e9d68d7cf438b91ef959ecb14fc25d26BBA7F7DBC18E55DFF4014AF651F0BF2569D4B6C1DA7F1A4683A481403BD872FC687266AD13265C1DE7C373772FD8728ABDD69ADD03BFF5BE2862BC891DBB79E898246E26A37A7D711D9504F7A2DBCFB24B23F9910FA5393DFCF98BE8B04842BAC59287F0857FAA402A1ABD5382836954F8EE487617BB165A633CF30FF87B8AC"/>
          <p:cNvSpPr/>
          <p:nvPr/>
        </p:nvSpPr>
        <p:spPr bwMode="auto">
          <a:xfrm>
            <a:off x="6315094" y="-16371"/>
            <a:ext cx="2828905" cy="1832471"/>
          </a:xfrm>
          <a:custGeom>
            <a:avLst/>
            <a:gdLst>
              <a:gd name="connsiteX0" fmla="*/ 2367849 w 3163616"/>
              <a:gd name="connsiteY0" fmla="*/ 0 h 2049286"/>
              <a:gd name="connsiteX1" fmla="*/ 3163616 w 3163616"/>
              <a:gd name="connsiteY1" fmla="*/ 0 h 2049286"/>
              <a:gd name="connsiteX2" fmla="*/ 3163616 w 3163616"/>
              <a:gd name="connsiteY2" fmla="*/ 1877528 h 2049286"/>
              <a:gd name="connsiteX3" fmla="*/ 3079234 w 3163616"/>
              <a:gd name="connsiteY3" fmla="*/ 1911021 h 2049286"/>
              <a:gd name="connsiteX4" fmla="*/ 2525728 w 3163616"/>
              <a:gd name="connsiteY4" fmla="*/ 2027611 h 2049286"/>
              <a:gd name="connsiteX5" fmla="*/ 2214034 w 3163616"/>
              <a:gd name="connsiteY5" fmla="*/ 2049286 h 2049286"/>
              <a:gd name="connsiteX6" fmla="*/ 1039745 w 3163616"/>
              <a:gd name="connsiteY6" fmla="*/ 1897559 h 2049286"/>
              <a:gd name="connsiteX7" fmla="*/ 1010750 w 3163616"/>
              <a:gd name="connsiteY7" fmla="*/ 1897559 h 2049286"/>
              <a:gd name="connsiteX8" fmla="*/ 126409 w 3163616"/>
              <a:gd name="connsiteY8" fmla="*/ 1384576 h 2049286"/>
              <a:gd name="connsiteX9" fmla="*/ 32176 w 3163616"/>
              <a:gd name="connsiteY9" fmla="*/ 770442 h 2049286"/>
              <a:gd name="connsiteX10" fmla="*/ 1025248 w 3163616"/>
              <a:gd name="connsiteY10" fmla="*/ 264684 h 2049286"/>
              <a:gd name="connsiteX11" fmla="*/ 1039745 w 3163616"/>
              <a:gd name="connsiteY11" fmla="*/ 264684 h 2049286"/>
              <a:gd name="connsiteX12" fmla="*/ 1503661 w 3163616"/>
              <a:gd name="connsiteY12" fmla="*/ 271909 h 2049286"/>
              <a:gd name="connsiteX13" fmla="*/ 2221282 w 3163616"/>
              <a:gd name="connsiteY13" fmla="*/ 112957 h 2049286"/>
              <a:gd name="connsiteX14" fmla="*/ 2299404 w 3163616"/>
              <a:gd name="connsiteY14" fmla="*/ 57767 h 204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63616" h="2049286">
                <a:moveTo>
                  <a:pt x="2367849" y="0"/>
                </a:moveTo>
                <a:lnTo>
                  <a:pt x="3163616" y="0"/>
                </a:lnTo>
                <a:lnTo>
                  <a:pt x="3163616" y="1877528"/>
                </a:lnTo>
                <a:lnTo>
                  <a:pt x="3079234" y="1911021"/>
                </a:lnTo>
                <a:cubicBezTo>
                  <a:pt x="2900848" y="1972745"/>
                  <a:pt x="2713288" y="2011354"/>
                  <a:pt x="2525728" y="2027611"/>
                </a:cubicBezTo>
                <a:cubicBezTo>
                  <a:pt x="2424246" y="2042061"/>
                  <a:pt x="2315515" y="2049286"/>
                  <a:pt x="2214034" y="2049286"/>
                </a:cubicBezTo>
                <a:cubicBezTo>
                  <a:pt x="1815355" y="2049286"/>
                  <a:pt x="1423926" y="1977035"/>
                  <a:pt x="1039745" y="1897559"/>
                </a:cubicBezTo>
                <a:cubicBezTo>
                  <a:pt x="1025248" y="1897559"/>
                  <a:pt x="1017999" y="1897559"/>
                  <a:pt x="1010750" y="1897559"/>
                </a:cubicBezTo>
                <a:cubicBezTo>
                  <a:pt x="583077" y="1897559"/>
                  <a:pt x="235140" y="1557979"/>
                  <a:pt x="126409" y="1384576"/>
                </a:cubicBezTo>
                <a:cubicBezTo>
                  <a:pt x="17679" y="1196723"/>
                  <a:pt x="-40311" y="972745"/>
                  <a:pt x="32176" y="770442"/>
                </a:cubicBezTo>
                <a:cubicBezTo>
                  <a:pt x="155404" y="387511"/>
                  <a:pt x="626569" y="264684"/>
                  <a:pt x="1025248" y="264684"/>
                </a:cubicBezTo>
                <a:cubicBezTo>
                  <a:pt x="1032496" y="264684"/>
                  <a:pt x="1039745" y="264684"/>
                  <a:pt x="1039745" y="264684"/>
                </a:cubicBezTo>
                <a:cubicBezTo>
                  <a:pt x="1191968" y="264684"/>
                  <a:pt x="1351439" y="271909"/>
                  <a:pt x="1503661" y="271909"/>
                </a:cubicBezTo>
                <a:cubicBezTo>
                  <a:pt x="1764615" y="271909"/>
                  <a:pt x="2011070" y="243009"/>
                  <a:pt x="2221282" y="112957"/>
                </a:cubicBezTo>
                <a:cubicBezTo>
                  <a:pt x="2248465" y="95797"/>
                  <a:pt x="2274402" y="77283"/>
                  <a:pt x="2299404" y="57767"/>
                </a:cubicBezTo>
                <a:close/>
              </a:path>
            </a:pathLst>
          </a:custGeom>
          <a:solidFill>
            <a:srgbClr val="CB96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PA_矩形 8"/>
          <p:cNvSpPr/>
          <p:nvPr>
            <p:custDataLst>
              <p:tags r:id="rId2"/>
            </p:custDataLst>
          </p:nvPr>
        </p:nvSpPr>
        <p:spPr>
          <a:xfrm>
            <a:off x="3320804" y="2733557"/>
            <a:ext cx="2540056" cy="275590"/>
          </a:xfrm>
          <a:prstGeom prst="rect">
            <a:avLst/>
          </a:prstGeom>
        </p:spPr>
        <p:txBody>
          <a:bodyPr wrap="square">
            <a:spAutoFit/>
          </a:bodyPr>
          <a:p>
            <a:pPr lvl="0" algn="dist" defTabSz="685800">
              <a:defRPr/>
            </a:pPr>
            <a:r>
              <a:rPr lang="zh-CN" altLang="en-US" sz="1200" kern="0">
                <a:solidFill>
                  <a:schemeClr val="accent4"/>
                </a:solidFill>
                <a:cs typeface="+mn-ea"/>
                <a:sym typeface="+mn-lt"/>
              </a:rPr>
              <a:t>老有所养</a:t>
            </a:r>
            <a:r>
              <a:rPr lang="en-US" altLang="zh-CN" sz="1200" kern="0">
                <a:solidFill>
                  <a:schemeClr val="accent4"/>
                </a:solidFill>
                <a:cs typeface="+mn-ea"/>
                <a:sym typeface="+mn-lt"/>
              </a:rPr>
              <a:t> </a:t>
            </a:r>
            <a:r>
              <a:rPr lang="zh-CN" altLang="en-US" sz="1200" kern="0">
                <a:solidFill>
                  <a:schemeClr val="accent4"/>
                </a:solidFill>
                <a:cs typeface="+mn-ea"/>
                <a:sym typeface="+mn-lt"/>
              </a:rPr>
              <a:t>老有所依</a:t>
            </a:r>
            <a:endParaRPr lang="zh-CN" altLang="en-US" sz="1200" kern="0">
              <a:solidFill>
                <a:schemeClr val="accent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2402840" y="3244850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>
            <p:custDataLst>
              <p:tags r:id="rId2"/>
            </p:custDataLst>
          </p:nvPr>
        </p:nvSpPr>
        <p:spPr>
          <a:xfrm>
            <a:off x="6280785" y="3832225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流程图: 可选过程 1"/>
          <p:cNvSpPr/>
          <p:nvPr/>
        </p:nvSpPr>
        <p:spPr>
          <a:xfrm>
            <a:off x="2019935" y="295275"/>
            <a:ext cx="5411470" cy="647700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52065" y="434975"/>
            <a:ext cx="4879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“</a:t>
            </a:r>
            <a:r>
              <a:rPr lang="zh-CN" altLang="en-US"/>
              <a:t>晚景如春</a:t>
            </a:r>
            <a:r>
              <a:rPr lang="en-US" altLang="zh-CN"/>
              <a:t>”——</a:t>
            </a:r>
            <a:r>
              <a:rPr lang="zh-CN" altLang="en-US"/>
              <a:t>线上互助养老服务</a:t>
            </a:r>
            <a:r>
              <a:rPr lang="zh-CN" altLang="en-US"/>
              <a:t>平台</a:t>
            </a:r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2321560" y="1151890"/>
            <a:ext cx="713740" cy="8947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下箭头 7"/>
          <p:cNvSpPr/>
          <p:nvPr>
            <p:custDataLst>
              <p:tags r:id="rId3"/>
            </p:custDataLst>
          </p:nvPr>
        </p:nvSpPr>
        <p:spPr>
          <a:xfrm>
            <a:off x="3740785" y="1151890"/>
            <a:ext cx="713740" cy="8947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下箭头 8"/>
          <p:cNvSpPr/>
          <p:nvPr>
            <p:custDataLst>
              <p:tags r:id="rId4"/>
            </p:custDataLst>
          </p:nvPr>
        </p:nvSpPr>
        <p:spPr>
          <a:xfrm>
            <a:off x="5069205" y="1151890"/>
            <a:ext cx="713740" cy="8947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下箭头 9"/>
          <p:cNvSpPr/>
          <p:nvPr>
            <p:custDataLst>
              <p:tags r:id="rId5"/>
            </p:custDataLst>
          </p:nvPr>
        </p:nvSpPr>
        <p:spPr>
          <a:xfrm>
            <a:off x="6461760" y="1151890"/>
            <a:ext cx="713740" cy="8947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162175" y="2171065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321560" y="2255520"/>
            <a:ext cx="73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首页</a:t>
            </a:r>
            <a:endParaRPr lang="zh-CN" altLang="en-US"/>
          </a:p>
        </p:txBody>
      </p:sp>
      <p:sp>
        <p:nvSpPr>
          <p:cNvPr id="13" name="圆角矩形 12"/>
          <p:cNvSpPr/>
          <p:nvPr>
            <p:custDataLst>
              <p:tags r:id="rId6"/>
            </p:custDataLst>
          </p:nvPr>
        </p:nvSpPr>
        <p:spPr>
          <a:xfrm>
            <a:off x="3630295" y="2171065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>
            <p:custDataLst>
              <p:tags r:id="rId7"/>
            </p:custDataLst>
          </p:nvPr>
        </p:nvSpPr>
        <p:spPr>
          <a:xfrm>
            <a:off x="4911725" y="2171065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>
            <p:custDataLst>
              <p:tags r:id="rId8"/>
            </p:custDataLst>
          </p:nvPr>
        </p:nvSpPr>
        <p:spPr>
          <a:xfrm>
            <a:off x="6303010" y="2171065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3677920" y="2255520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集市</a:t>
            </a:r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6520180" y="2255520"/>
            <a:ext cx="874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我的</a:t>
            </a:r>
            <a:endParaRPr lang="zh-CN" altLang="en-US"/>
          </a:p>
        </p:txBody>
      </p:sp>
      <p:sp>
        <p:nvSpPr>
          <p:cNvPr id="21" name="圆角矩形 20"/>
          <p:cNvSpPr/>
          <p:nvPr>
            <p:custDataLst>
              <p:tags r:id="rId11"/>
            </p:custDataLst>
          </p:nvPr>
        </p:nvSpPr>
        <p:spPr>
          <a:xfrm>
            <a:off x="3670300" y="3247390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>
            <p:custDataLst>
              <p:tags r:id="rId12"/>
            </p:custDataLst>
          </p:nvPr>
        </p:nvSpPr>
        <p:spPr>
          <a:xfrm>
            <a:off x="3789045" y="2766695"/>
            <a:ext cx="713740" cy="3676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5108575" y="2255520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论坛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4"/>
            </p:custDataLst>
          </p:nvPr>
        </p:nvSpPr>
        <p:spPr>
          <a:xfrm>
            <a:off x="3630295" y="3324225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物品需求</a:t>
            </a:r>
            <a:endParaRPr lang="zh-CN" altLang="en-US"/>
          </a:p>
        </p:txBody>
      </p:sp>
      <p:sp>
        <p:nvSpPr>
          <p:cNvPr id="24" name="圆角矩形 23"/>
          <p:cNvSpPr/>
          <p:nvPr>
            <p:custDataLst>
              <p:tags r:id="rId15"/>
            </p:custDataLst>
          </p:nvPr>
        </p:nvSpPr>
        <p:spPr>
          <a:xfrm>
            <a:off x="3670300" y="3832225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16"/>
            </p:custDataLst>
          </p:nvPr>
        </p:nvSpPr>
        <p:spPr>
          <a:xfrm>
            <a:off x="3630295" y="3937000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采买计划</a:t>
            </a:r>
            <a:endParaRPr lang="zh-CN" altLang="en-US"/>
          </a:p>
        </p:txBody>
      </p:sp>
      <p:pic>
        <p:nvPicPr>
          <p:cNvPr id="26" name="图片 25" descr="WPS图片-抠图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-71120" y="-497205"/>
            <a:ext cx="2233295" cy="2233295"/>
          </a:xfrm>
          <a:prstGeom prst="rect">
            <a:avLst/>
          </a:prstGeom>
        </p:spPr>
      </p:pic>
      <p:sp>
        <p:nvSpPr>
          <p:cNvPr id="27" name="下箭头 26"/>
          <p:cNvSpPr/>
          <p:nvPr>
            <p:custDataLst>
              <p:tags r:id="rId19"/>
            </p:custDataLst>
          </p:nvPr>
        </p:nvSpPr>
        <p:spPr>
          <a:xfrm>
            <a:off x="2321560" y="2762250"/>
            <a:ext cx="713740" cy="3676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>
            <p:custDataLst>
              <p:tags r:id="rId20"/>
            </p:custDataLst>
          </p:nvPr>
        </p:nvSpPr>
        <p:spPr>
          <a:xfrm>
            <a:off x="1242695" y="3239770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203960" y="3330575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社区服务</a:t>
            </a:r>
            <a:endParaRPr lang="zh-CN" altLang="en-US"/>
          </a:p>
        </p:txBody>
      </p:sp>
      <p:sp>
        <p:nvSpPr>
          <p:cNvPr id="31" name="圆角矩形 30"/>
          <p:cNvSpPr/>
          <p:nvPr>
            <p:custDataLst>
              <p:tags r:id="rId22"/>
            </p:custDataLst>
          </p:nvPr>
        </p:nvSpPr>
        <p:spPr>
          <a:xfrm>
            <a:off x="1242695" y="3899535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>
            <p:custDataLst>
              <p:tags r:id="rId23"/>
            </p:custDataLst>
          </p:nvPr>
        </p:nvSpPr>
        <p:spPr>
          <a:xfrm>
            <a:off x="2382520" y="3324225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子女桥梁</a:t>
            </a:r>
            <a:endParaRPr lang="zh-CN" altLang="en-US"/>
          </a:p>
        </p:txBody>
      </p:sp>
      <p:sp>
        <p:nvSpPr>
          <p:cNvPr id="36" name="下箭头 35"/>
          <p:cNvSpPr/>
          <p:nvPr>
            <p:custDataLst>
              <p:tags r:id="rId24"/>
            </p:custDataLst>
          </p:nvPr>
        </p:nvSpPr>
        <p:spPr>
          <a:xfrm>
            <a:off x="5069840" y="2766695"/>
            <a:ext cx="713740" cy="3676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>
            <p:custDataLst>
              <p:tags r:id="rId25"/>
            </p:custDataLst>
          </p:nvPr>
        </p:nvSpPr>
        <p:spPr>
          <a:xfrm>
            <a:off x="4958080" y="3247390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>
            <p:custDataLst>
              <p:tags r:id="rId26"/>
            </p:custDataLst>
          </p:nvPr>
        </p:nvSpPr>
        <p:spPr>
          <a:xfrm>
            <a:off x="4911725" y="3332480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兴趣小组</a:t>
            </a:r>
            <a:endParaRPr lang="zh-CN" altLang="en-US"/>
          </a:p>
        </p:txBody>
      </p:sp>
      <p:sp>
        <p:nvSpPr>
          <p:cNvPr id="39" name="圆角矩形 38"/>
          <p:cNvSpPr/>
          <p:nvPr>
            <p:custDataLst>
              <p:tags r:id="rId27"/>
            </p:custDataLst>
          </p:nvPr>
        </p:nvSpPr>
        <p:spPr>
          <a:xfrm>
            <a:off x="4958080" y="3832225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8"/>
            </p:custDataLst>
          </p:nvPr>
        </p:nvSpPr>
        <p:spPr>
          <a:xfrm>
            <a:off x="4958080" y="3937000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健康互助</a:t>
            </a:r>
            <a:endParaRPr lang="zh-CN" altLang="en-US"/>
          </a:p>
        </p:txBody>
      </p:sp>
      <p:sp>
        <p:nvSpPr>
          <p:cNvPr id="41" name="下箭头 40"/>
          <p:cNvSpPr/>
          <p:nvPr>
            <p:custDataLst>
              <p:tags r:id="rId29"/>
            </p:custDataLst>
          </p:nvPr>
        </p:nvSpPr>
        <p:spPr>
          <a:xfrm>
            <a:off x="6461760" y="2766695"/>
            <a:ext cx="713740" cy="3676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>
            <p:custDataLst>
              <p:tags r:id="rId30"/>
            </p:custDataLst>
          </p:nvPr>
        </p:nvSpPr>
        <p:spPr>
          <a:xfrm>
            <a:off x="6280785" y="3247390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>
            <p:custDataLst>
              <p:tags r:id="rId31"/>
            </p:custDataLst>
          </p:nvPr>
        </p:nvSpPr>
        <p:spPr>
          <a:xfrm>
            <a:off x="6271895" y="3898265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用户画像</a:t>
            </a:r>
            <a:endParaRPr lang="zh-CN" altLang="en-US"/>
          </a:p>
        </p:txBody>
      </p:sp>
      <p:sp>
        <p:nvSpPr>
          <p:cNvPr id="45" name="文本框 44"/>
          <p:cNvSpPr txBox="1"/>
          <p:nvPr>
            <p:custDataLst>
              <p:tags r:id="rId32"/>
            </p:custDataLst>
          </p:nvPr>
        </p:nvSpPr>
        <p:spPr>
          <a:xfrm>
            <a:off x="6257290" y="3332480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主体区分</a:t>
            </a:r>
            <a:endParaRPr lang="zh-CN" altLang="en-US"/>
          </a:p>
        </p:txBody>
      </p:sp>
      <p:sp>
        <p:nvSpPr>
          <p:cNvPr id="3" name="圆角矩形 2"/>
          <p:cNvSpPr/>
          <p:nvPr>
            <p:custDataLst>
              <p:tags r:id="rId33"/>
            </p:custDataLst>
          </p:nvPr>
        </p:nvSpPr>
        <p:spPr>
          <a:xfrm>
            <a:off x="3670300" y="4417060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34"/>
            </p:custDataLst>
          </p:nvPr>
        </p:nvSpPr>
        <p:spPr>
          <a:xfrm>
            <a:off x="3630295" y="4549775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闲置物品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35"/>
            </p:custDataLst>
          </p:nvPr>
        </p:nvSpPr>
        <p:spPr>
          <a:xfrm>
            <a:off x="1196340" y="4001770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主题专区</a:t>
            </a:r>
            <a:endParaRPr lang="zh-CN" altLang="en-US"/>
          </a:p>
        </p:txBody>
      </p:sp>
      <p:sp>
        <p:nvSpPr>
          <p:cNvPr id="30" name="圆角矩形 29"/>
          <p:cNvSpPr/>
          <p:nvPr>
            <p:custDataLst>
              <p:tags r:id="rId36"/>
            </p:custDataLst>
          </p:nvPr>
        </p:nvSpPr>
        <p:spPr>
          <a:xfrm>
            <a:off x="2401570" y="3899535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>
            <p:custDataLst>
              <p:tags r:id="rId37"/>
            </p:custDataLst>
          </p:nvPr>
        </p:nvSpPr>
        <p:spPr>
          <a:xfrm>
            <a:off x="2355215" y="4001770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紧急求助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>
            <p:custDataLst>
              <p:tags r:id="rId1"/>
            </p:custDataLst>
          </p:nvPr>
        </p:nvSpPr>
        <p:spPr>
          <a:xfrm>
            <a:off x="1420495" y="2103120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>
            <p:custDataLst>
              <p:tags r:id="rId2"/>
            </p:custDataLst>
          </p:nvPr>
        </p:nvSpPr>
        <p:spPr>
          <a:xfrm>
            <a:off x="840105" y="1028065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999490" y="1112520"/>
            <a:ext cx="73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首页</a:t>
            </a:r>
            <a:endParaRPr lang="zh-CN" altLang="en-US"/>
          </a:p>
        </p:txBody>
      </p:sp>
      <p:sp>
        <p:nvSpPr>
          <p:cNvPr id="46" name="下箭头 45"/>
          <p:cNvSpPr/>
          <p:nvPr>
            <p:custDataLst>
              <p:tags r:id="rId4"/>
            </p:custDataLst>
          </p:nvPr>
        </p:nvSpPr>
        <p:spPr>
          <a:xfrm>
            <a:off x="999490" y="1619250"/>
            <a:ext cx="713740" cy="3676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>
            <p:custDataLst>
              <p:tags r:id="rId5"/>
            </p:custDataLst>
          </p:nvPr>
        </p:nvSpPr>
        <p:spPr>
          <a:xfrm>
            <a:off x="260350" y="2098040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>
            <p:custDataLst>
              <p:tags r:id="rId6"/>
            </p:custDataLst>
          </p:nvPr>
        </p:nvSpPr>
        <p:spPr>
          <a:xfrm>
            <a:off x="221615" y="2188845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社区服务</a:t>
            </a:r>
            <a:endParaRPr lang="zh-CN" altLang="en-US"/>
          </a:p>
        </p:txBody>
      </p:sp>
      <p:sp>
        <p:nvSpPr>
          <p:cNvPr id="49" name="圆角矩形 48"/>
          <p:cNvSpPr/>
          <p:nvPr>
            <p:custDataLst>
              <p:tags r:id="rId7"/>
            </p:custDataLst>
          </p:nvPr>
        </p:nvSpPr>
        <p:spPr>
          <a:xfrm>
            <a:off x="241300" y="2853690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>
            <p:custDataLst>
              <p:tags r:id="rId8"/>
            </p:custDataLst>
          </p:nvPr>
        </p:nvSpPr>
        <p:spPr>
          <a:xfrm>
            <a:off x="1400175" y="2182495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子女桥梁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9"/>
            </p:custDataLst>
          </p:nvPr>
        </p:nvSpPr>
        <p:spPr>
          <a:xfrm>
            <a:off x="194945" y="2955925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主题专区</a:t>
            </a:r>
            <a:endParaRPr lang="zh-CN" altLang="en-US"/>
          </a:p>
        </p:txBody>
      </p:sp>
      <p:sp>
        <p:nvSpPr>
          <p:cNvPr id="52" name="圆角矩形 51"/>
          <p:cNvSpPr/>
          <p:nvPr>
            <p:custDataLst>
              <p:tags r:id="rId10"/>
            </p:custDataLst>
          </p:nvPr>
        </p:nvSpPr>
        <p:spPr>
          <a:xfrm>
            <a:off x="1400175" y="2853690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>
            <p:custDataLst>
              <p:tags r:id="rId11"/>
            </p:custDataLst>
          </p:nvPr>
        </p:nvSpPr>
        <p:spPr>
          <a:xfrm>
            <a:off x="1353820" y="2955925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紧急求助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8620" y="502285"/>
            <a:ext cx="1814195" cy="3927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48860" y="502285"/>
            <a:ext cx="1813560" cy="3927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8465" y="502285"/>
            <a:ext cx="1816735" cy="3934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>
            <p:custDataLst>
              <p:tags r:id="rId1"/>
            </p:custDataLst>
          </p:nvPr>
        </p:nvSpPr>
        <p:spPr>
          <a:xfrm>
            <a:off x="1420495" y="1593215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>
            <p:custDataLst>
              <p:tags r:id="rId2"/>
            </p:custDataLst>
          </p:nvPr>
        </p:nvSpPr>
        <p:spPr>
          <a:xfrm>
            <a:off x="840105" y="518160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999490" y="602615"/>
            <a:ext cx="73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首页</a:t>
            </a:r>
            <a:endParaRPr lang="zh-CN" altLang="en-US"/>
          </a:p>
        </p:txBody>
      </p:sp>
      <p:sp>
        <p:nvSpPr>
          <p:cNvPr id="46" name="下箭头 45"/>
          <p:cNvSpPr/>
          <p:nvPr>
            <p:custDataLst>
              <p:tags r:id="rId4"/>
            </p:custDataLst>
          </p:nvPr>
        </p:nvSpPr>
        <p:spPr>
          <a:xfrm>
            <a:off x="999490" y="1109345"/>
            <a:ext cx="713740" cy="3676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>
            <p:custDataLst>
              <p:tags r:id="rId5"/>
            </p:custDataLst>
          </p:nvPr>
        </p:nvSpPr>
        <p:spPr>
          <a:xfrm>
            <a:off x="260350" y="1588135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>
            <p:custDataLst>
              <p:tags r:id="rId6"/>
            </p:custDataLst>
          </p:nvPr>
        </p:nvSpPr>
        <p:spPr>
          <a:xfrm>
            <a:off x="221615" y="1678940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社区服务</a:t>
            </a:r>
            <a:endParaRPr lang="zh-CN" altLang="en-US"/>
          </a:p>
        </p:txBody>
      </p:sp>
      <p:sp>
        <p:nvSpPr>
          <p:cNvPr id="49" name="圆角矩形 48"/>
          <p:cNvSpPr/>
          <p:nvPr>
            <p:custDataLst>
              <p:tags r:id="rId7"/>
            </p:custDataLst>
          </p:nvPr>
        </p:nvSpPr>
        <p:spPr>
          <a:xfrm>
            <a:off x="241300" y="2343785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>
            <p:custDataLst>
              <p:tags r:id="rId8"/>
            </p:custDataLst>
          </p:nvPr>
        </p:nvSpPr>
        <p:spPr>
          <a:xfrm>
            <a:off x="1400175" y="1672590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子女桥梁</a:t>
            </a:r>
            <a:endParaRPr lang="zh-CN" altLang="en-US"/>
          </a:p>
        </p:txBody>
      </p:sp>
      <p:sp>
        <p:nvSpPr>
          <p:cNvPr id="51" name="文本框 50"/>
          <p:cNvSpPr txBox="1"/>
          <p:nvPr>
            <p:custDataLst>
              <p:tags r:id="rId9"/>
            </p:custDataLst>
          </p:nvPr>
        </p:nvSpPr>
        <p:spPr>
          <a:xfrm>
            <a:off x="194945" y="2446020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主题专区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2" name="圆角矩形 51"/>
          <p:cNvSpPr/>
          <p:nvPr>
            <p:custDataLst>
              <p:tags r:id="rId10"/>
            </p:custDataLst>
          </p:nvPr>
        </p:nvSpPr>
        <p:spPr>
          <a:xfrm>
            <a:off x="1400175" y="2343785"/>
            <a:ext cx="1031875" cy="5378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>
            <p:custDataLst>
              <p:tags r:id="rId11"/>
            </p:custDataLst>
          </p:nvPr>
        </p:nvSpPr>
        <p:spPr>
          <a:xfrm>
            <a:off x="1353820" y="2446020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紧急求助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t="56195" b="23898"/>
          <a:stretch>
            <a:fillRect/>
          </a:stretch>
        </p:blipFill>
        <p:spPr>
          <a:xfrm>
            <a:off x="427990" y="3219450"/>
            <a:ext cx="1880235" cy="800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55265" y="443230"/>
            <a:ext cx="1864995" cy="40360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50130" y="443230"/>
            <a:ext cx="1833880" cy="3971290"/>
          </a:xfrm>
          <a:prstGeom prst="rect">
            <a:avLst/>
          </a:prstGeom>
        </p:spPr>
      </p:pic>
      <p:pic>
        <p:nvPicPr>
          <p:cNvPr id="10" name="图片 10" descr="144b393cd1f5c2af7a71ee793ec5234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792595" y="443230"/>
            <a:ext cx="1860550" cy="4029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PA" val="v4.1.3"/>
</p:tagLst>
</file>

<file path=ppt/tags/tag123.xml><?xml version="1.0" encoding="utf-8"?>
<p:tagLst xmlns:p="http://schemas.openxmlformats.org/presentationml/2006/main">
  <p:tag name="PA" val="v4.1.3"/>
  <p:tag name="KSO_WM_BEAUTIFY_FLAG" val=""/>
</p:tagLst>
</file>

<file path=ppt/tags/tag124.xml><?xml version="1.0" encoding="utf-8"?>
<p:tagLst xmlns:p="http://schemas.openxmlformats.org/presentationml/2006/main">
  <p:tag name="KSO_WM_UNIT_PLACING_PICTURE_USER_VIEWPORT" val="{&quot;height&quot;:727.0314960629921,&quot;width&quot;:3539.7338582677166}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UNIT_PLACING_PICTURE_USER_VIEWPORT" val="{&quot;height&quot;:727.0314960629921,&quot;width&quot;:3539.7338582677166}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UNIT_PLACING_PICTURE_USER_VIEWPORT" val="{&quot;height&quot;:727.0314960629921,&quot;width&quot;:3539.7338582677166}"/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PA" val="v4.1.3"/>
</p:tagLst>
</file>

<file path=ppt/tags/tag144.xml><?xml version="1.0" encoding="utf-8"?>
<p:tagLst xmlns:p="http://schemas.openxmlformats.org/presentationml/2006/main">
  <p:tag name="PA" val="v4.1.3"/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  <p:tag name="KSO_WM_UNIT_PLACING_PICTURE_USER_VIEWPORT" val="{&quot;height&quot;:3269,&quot;width&quot;:4607}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PA" val="v4.1.3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PA" val="v4.1.3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ISPRING_PRESENTATION_TITLE" val="年终总结"/>
  <p:tag name="KSO_WPP_MARK_KEY" val="18c1359f-cc7f-488b-a0a9-fd26d038763a"/>
  <p:tag name="COMMONDATA" val="eyJoZGlkIjoiMmE4ZWNjNjhjNWYyOGJmZTFlODIzNmM5MWRhNzg4MmMifQ=="/>
</p:tagLst>
</file>

<file path=ppt/tags/tag16.xml><?xml version="1.0" encoding="utf-8"?>
<p:tagLst xmlns:p="http://schemas.openxmlformats.org/presentationml/2006/main">
  <p:tag name="PA" val="v4.1.3"/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PA" val="v4.1.3"/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2莫兰迪配色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CB9677"/>
      </a:accent1>
      <a:accent2>
        <a:srgbClr val="CDBBA5"/>
      </a:accent2>
      <a:accent3>
        <a:srgbClr val="E0D8C5"/>
      </a:accent3>
      <a:accent4>
        <a:srgbClr val="928076"/>
      </a:accent4>
      <a:accent5>
        <a:srgbClr val="F79C65"/>
      </a:accent5>
      <a:accent6>
        <a:srgbClr val="70AD47"/>
      </a:accent6>
      <a:hlink>
        <a:srgbClr val="000000"/>
      </a:hlink>
      <a:folHlink>
        <a:srgbClr val="954F72"/>
      </a:folHlink>
    </a:clrScheme>
    <a:fontScheme name="dtgpipdy">
      <a:majorFont>
        <a:latin typeface="Arial"/>
        <a:ea typeface="思源黑体"/>
        <a:cs typeface=""/>
      </a:majorFont>
      <a:minorFont>
        <a:latin typeface="Arial"/>
        <a:ea typeface="思源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3328</Words>
  <Application>WPS 演示</Application>
  <PresentationFormat>全屏显示(16:9)</PresentationFormat>
  <Paragraphs>378</Paragraphs>
  <Slides>25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微软雅黑 Light</vt:lpstr>
      <vt:lpstr>Times New Roman</vt:lpstr>
      <vt:lpstr>思源黑体</vt:lpstr>
      <vt:lpstr>黑体</vt:lpstr>
      <vt:lpstr>Arial Unicode MS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年终总结</dc:title>
  <dc:creator>哒哒 熊猫</dc:creator>
  <cp:lastModifiedBy>渡</cp:lastModifiedBy>
  <cp:revision>1236</cp:revision>
  <dcterms:created xsi:type="dcterms:W3CDTF">2019-06-21T02:16:00Z</dcterms:created>
  <dcterms:modified xsi:type="dcterms:W3CDTF">2023-06-11T03:55:02Z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68F06D77EEC14BB9BA109E73CBB73CD8_12</vt:lpwstr>
  </property>
  <property fmtid="{D5CDD505-2E9C-101B-9397-08002B2CF9AE}" pid="3" name="KSOProductBuildVer">
    <vt:lpwstr>2052-11.1.0.14309</vt:lpwstr>
  </property>
</Properties>
</file>